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3" r:id="rId3"/>
    <p:sldId id="265" r:id="rId4"/>
    <p:sldId id="266" r:id="rId5"/>
    <p:sldId id="267" r:id="rId6"/>
    <p:sldId id="268" r:id="rId7"/>
    <p:sldId id="269" r:id="rId8"/>
    <p:sldId id="273" r:id="rId9"/>
    <p:sldId id="264" r:id="rId10"/>
    <p:sldId id="277" r:id="rId11"/>
    <p:sldId id="262" r:id="rId12"/>
    <p:sldId id="274" r:id="rId13"/>
    <p:sldId id="275" r:id="rId14"/>
    <p:sldId id="276" r:id="rId15"/>
    <p:sldId id="258" r:id="rId16"/>
    <p:sldId id="259" r:id="rId17"/>
    <p:sldId id="260" r:id="rId18"/>
    <p:sldId id="278" r:id="rId19"/>
    <p:sldId id="279" r:id="rId20"/>
    <p:sldId id="280" r:id="rId21"/>
    <p:sldId id="28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1" d="100"/>
          <a:sy n="61"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2D40ED-ED14-405B-A545-AF257A5FEA85}" type="datetimeFigureOut">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303687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2D40ED-ED14-405B-A545-AF257A5FEA85}" type="datetimeFigureOut">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1467048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2D40ED-ED14-405B-A545-AF257A5FEA85}" type="datetimeFigureOut">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4062174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2D40ED-ED14-405B-A545-AF257A5FEA85}" type="datetimeFigureOut">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616632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2D40ED-ED14-405B-A545-AF257A5FEA85}" type="datetimeFigureOut">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3485915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2D40ED-ED14-405B-A545-AF257A5FEA85}" type="datetimeFigureOut">
              <a:rPr lang="en-US" smtClean="0"/>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904704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2D40ED-ED14-405B-A545-AF257A5FEA85}" type="datetimeFigureOut">
              <a:rPr lang="en-US" smtClean="0"/>
              <a:t>10/27/2016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1418751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2D40ED-ED14-405B-A545-AF257A5FEA85}" type="datetimeFigureOut">
              <a:rPr lang="en-US" smtClean="0"/>
              <a:t>10/27/2016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1763612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2D40ED-ED14-405B-A545-AF257A5FEA85}" type="datetimeFigureOut">
              <a:rPr lang="en-US" smtClean="0"/>
              <a:t>10/27/2016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2529379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2D40ED-ED14-405B-A545-AF257A5FEA85}" type="datetimeFigureOut">
              <a:rPr lang="en-US" smtClean="0"/>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57616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2D40ED-ED14-405B-A545-AF257A5FEA85}" type="datetimeFigureOut">
              <a:rPr lang="en-US" smtClean="0"/>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E90B8-2143-4E5C-A659-E2762D70FBC7}" type="slidenum">
              <a:rPr lang="en-US" smtClean="0"/>
              <a:t>‹#›</a:t>
            </a:fld>
            <a:endParaRPr lang="en-US"/>
          </a:p>
        </p:txBody>
      </p:sp>
    </p:spTree>
    <p:extLst>
      <p:ext uri="{BB962C8B-B14F-4D97-AF65-F5344CB8AC3E}">
        <p14:creationId xmlns:p14="http://schemas.microsoft.com/office/powerpoint/2010/main" val="2710331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D40ED-ED14-405B-A545-AF257A5FEA85}" type="datetimeFigureOut">
              <a:rPr lang="en-US" smtClean="0"/>
              <a:t>10/27/2016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2E90B8-2143-4E5C-A659-E2762D70FBC7}" type="slidenum">
              <a:rPr lang="en-US" smtClean="0"/>
              <a:t>‹#›</a:t>
            </a:fld>
            <a:endParaRPr lang="en-US"/>
          </a:p>
        </p:txBody>
      </p:sp>
    </p:spTree>
    <p:extLst>
      <p:ext uri="{BB962C8B-B14F-4D97-AF65-F5344CB8AC3E}">
        <p14:creationId xmlns:p14="http://schemas.microsoft.com/office/powerpoint/2010/main" val="3072046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20022" y="2096424"/>
            <a:ext cx="5273457" cy="1413537"/>
          </a:xfrm>
        </p:spPr>
        <p:txBody>
          <a:bodyPr>
            <a:normAutofit fontScale="90000"/>
          </a:bodyPr>
          <a:lstStyle/>
          <a:p>
            <a:r>
              <a:rPr lang="en-US" dirty="0" smtClean="0"/>
              <a:t>Socratic Seminar:  Immigration</a:t>
            </a:r>
            <a:endParaRPr lang="en-US" dirty="0"/>
          </a:p>
        </p:txBody>
      </p:sp>
      <p:sp>
        <p:nvSpPr>
          <p:cNvPr id="3" name="Subtitle 2"/>
          <p:cNvSpPr>
            <a:spLocks noGrp="1"/>
          </p:cNvSpPr>
          <p:nvPr>
            <p:ph type="subTitle" idx="1"/>
          </p:nvPr>
        </p:nvSpPr>
        <p:spPr>
          <a:xfrm>
            <a:off x="1684750" y="4460415"/>
            <a:ext cx="9144000" cy="1655762"/>
          </a:xfrm>
        </p:spPr>
        <p:txBody>
          <a:bodyPr/>
          <a:lstStyle/>
          <a:p>
            <a:r>
              <a:rPr lang="en-US" dirty="0" smtClean="0"/>
              <a:t>Social Studies 7</a:t>
            </a:r>
          </a:p>
          <a:p>
            <a:r>
              <a:rPr lang="en-US" smtClean="0"/>
              <a:t>2016</a:t>
            </a:r>
            <a:endParaRPr lang="en-US" dirty="0" smtClean="0"/>
          </a:p>
          <a:p>
            <a:r>
              <a:rPr lang="en-US" dirty="0" smtClean="0"/>
              <a:t>Mrs. Smith</a:t>
            </a:r>
            <a:endParaRPr lang="en-US" dirty="0"/>
          </a:p>
        </p:txBody>
      </p:sp>
      <p:pic>
        <p:nvPicPr>
          <p:cNvPr id="1026" name="Picture 2" descr="http://images.huffingtonpost.com/2015-06-03-1433319897-2887734-DREAMac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784" y="4146116"/>
            <a:ext cx="4370697" cy="245686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socialissues.us/mediac/450_0/media/illegal-immigrant-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6318" y="344466"/>
            <a:ext cx="2695575"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d1jrw5jterzxwu.cloudfront.net/sites/default/files/styles/article_header_image/public/uploads/2012/01/34-illegal-immigrant-b.gif?itok=dfk767W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308" y="344466"/>
            <a:ext cx="3394678" cy="302503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maleynamg.files.wordpress.com/2013/03/statue-wav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6552" y="3973614"/>
            <a:ext cx="3967663" cy="26293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dnatestingcentre.com/images/immigratio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97575" y="148301"/>
            <a:ext cx="3105820" cy="1948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61989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5116" y="772639"/>
            <a:ext cx="10780734" cy="4524315"/>
          </a:xfrm>
          <a:prstGeom prst="rect">
            <a:avLst/>
          </a:prstGeom>
        </p:spPr>
        <p:txBody>
          <a:bodyPr wrap="square">
            <a:spAutoFit/>
          </a:bodyPr>
          <a:lstStyle/>
          <a:p>
            <a:r>
              <a:rPr lang="en-US" sz="4800" dirty="0" smtClean="0"/>
              <a:t>People move to new locations in order to meet their economic and social needs.  Immigrants contribute to the cultural diversity of a country.  Immigrants may face challenges with assimilation and from nativists.</a:t>
            </a:r>
          </a:p>
        </p:txBody>
      </p:sp>
    </p:spTree>
    <p:extLst>
      <p:ext uri="{BB962C8B-B14F-4D97-AF65-F5344CB8AC3E}">
        <p14:creationId xmlns:p14="http://schemas.microsoft.com/office/powerpoint/2010/main" val="14751230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9635" y="572594"/>
            <a:ext cx="2578930" cy="2944799"/>
          </a:xfrm>
          <a:prstGeom prst="rect">
            <a:avLst/>
          </a:prstGeom>
        </p:spPr>
      </p:pic>
      <p:pic>
        <p:nvPicPr>
          <p:cNvPr id="3" name="Picture 2"/>
          <p:cNvPicPr>
            <a:picLocks noChangeAspect="1"/>
          </p:cNvPicPr>
          <p:nvPr/>
        </p:nvPicPr>
        <p:blipFill>
          <a:blip r:embed="rId3"/>
          <a:stretch>
            <a:fillRect/>
          </a:stretch>
        </p:blipFill>
        <p:spPr>
          <a:xfrm>
            <a:off x="4578078" y="0"/>
            <a:ext cx="2911463" cy="3336684"/>
          </a:xfrm>
          <a:prstGeom prst="rect">
            <a:avLst/>
          </a:prstGeom>
        </p:spPr>
      </p:pic>
      <p:pic>
        <p:nvPicPr>
          <p:cNvPr id="4" name="Picture 3"/>
          <p:cNvPicPr>
            <a:picLocks noChangeAspect="1"/>
          </p:cNvPicPr>
          <p:nvPr/>
        </p:nvPicPr>
        <p:blipFill>
          <a:blip r:embed="rId4"/>
          <a:stretch>
            <a:fillRect/>
          </a:stretch>
        </p:blipFill>
        <p:spPr>
          <a:xfrm>
            <a:off x="8546487" y="391885"/>
            <a:ext cx="2611357" cy="2944799"/>
          </a:xfrm>
          <a:prstGeom prst="rect">
            <a:avLst/>
          </a:prstGeom>
        </p:spPr>
      </p:pic>
      <p:pic>
        <p:nvPicPr>
          <p:cNvPr id="5" name="Picture 5" descr="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920" y="3517393"/>
            <a:ext cx="2515645" cy="28956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6"/>
          <a:stretch>
            <a:fillRect/>
          </a:stretch>
        </p:blipFill>
        <p:spPr>
          <a:xfrm>
            <a:off x="8546487" y="3695178"/>
            <a:ext cx="2526964" cy="2866929"/>
          </a:xfrm>
          <a:prstGeom prst="rect">
            <a:avLst/>
          </a:prstGeom>
        </p:spPr>
      </p:pic>
      <p:sp>
        <p:nvSpPr>
          <p:cNvPr id="7" name="Rectangle 2"/>
          <p:cNvSpPr txBox="1">
            <a:spLocks noChangeArrowheads="1"/>
          </p:cNvSpPr>
          <p:nvPr/>
        </p:nvSpPr>
        <p:spPr>
          <a:xfrm>
            <a:off x="4844880" y="6167828"/>
            <a:ext cx="2377858" cy="52740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t>p</a:t>
            </a:r>
            <a:r>
              <a:rPr lang="en-US" sz="3200" b="1" dirty="0" smtClean="0"/>
              <a:t>arallel</a:t>
            </a:r>
            <a:endParaRPr lang="en-US" sz="3200" b="1" dirty="0"/>
          </a:p>
        </p:txBody>
      </p:sp>
      <p:pic>
        <p:nvPicPr>
          <p:cNvPr id="8" name="Picture 4" descr="Parallel"/>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4880" y="3695178"/>
            <a:ext cx="2377858" cy="2377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7152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 Mortar of Assimilation,” Puck Magazine, 26 June 1889, http://museum.msu.edu/museum/ tes/immigration.htm. "/>
          <p:cNvPicPr/>
          <p:nvPr/>
        </p:nvPicPr>
        <p:blipFill>
          <a:blip r:embed="rId2">
            <a:extLst>
              <a:ext uri="{28A0092B-C50C-407E-A947-70E740481C1C}">
                <a14:useLocalDpi xmlns:a14="http://schemas.microsoft.com/office/drawing/2010/main" val="0"/>
              </a:ext>
            </a:extLst>
          </a:blip>
          <a:srcRect/>
          <a:stretch>
            <a:fillRect/>
          </a:stretch>
        </p:blipFill>
        <p:spPr bwMode="auto">
          <a:xfrm>
            <a:off x="2508069" y="418011"/>
            <a:ext cx="6348548" cy="5721532"/>
          </a:xfrm>
          <a:prstGeom prst="rect">
            <a:avLst/>
          </a:prstGeom>
          <a:noFill/>
          <a:ln>
            <a:noFill/>
          </a:ln>
        </p:spPr>
      </p:pic>
    </p:spTree>
    <p:extLst>
      <p:ext uri="{BB962C8B-B14F-4D97-AF65-F5344CB8AC3E}">
        <p14:creationId xmlns:p14="http://schemas.microsoft.com/office/powerpoint/2010/main" val="1947202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cc.newberry.org/system/artifacts/475/original/Harpers-Chinese-Question-Carto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0959" y="465088"/>
            <a:ext cx="4604398" cy="6292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5315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inspiredbyhistory.files.wordpress.com/2013/04/political_cartoon_-_every_dog_has_his_day.jpg"/>
          <p:cNvPicPr/>
          <p:nvPr/>
        </p:nvPicPr>
        <p:blipFill>
          <a:blip r:embed="rId2">
            <a:extLst>
              <a:ext uri="{28A0092B-C50C-407E-A947-70E740481C1C}">
                <a14:useLocalDpi xmlns:a14="http://schemas.microsoft.com/office/drawing/2010/main" val="0"/>
              </a:ext>
            </a:extLst>
          </a:blip>
          <a:srcRect/>
          <a:stretch>
            <a:fillRect/>
          </a:stretch>
        </p:blipFill>
        <p:spPr bwMode="auto">
          <a:xfrm>
            <a:off x="3695177" y="425883"/>
            <a:ext cx="3856973" cy="5698899"/>
          </a:xfrm>
          <a:prstGeom prst="rect">
            <a:avLst/>
          </a:prstGeom>
          <a:noFill/>
          <a:ln>
            <a:noFill/>
          </a:ln>
        </p:spPr>
      </p:pic>
    </p:spTree>
    <p:extLst>
      <p:ext uri="{BB962C8B-B14F-4D97-AF65-F5344CB8AC3E}">
        <p14:creationId xmlns:p14="http://schemas.microsoft.com/office/powerpoint/2010/main" val="31319461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67627" y="579791"/>
            <a:ext cx="6578323" cy="5433316"/>
          </a:xfrm>
          <a:prstGeom prst="rect">
            <a:avLst/>
          </a:prstGeom>
        </p:spPr>
      </p:pic>
    </p:spTree>
    <p:extLst>
      <p:ext uri="{BB962C8B-B14F-4D97-AF65-F5344CB8AC3E}">
        <p14:creationId xmlns:p14="http://schemas.microsoft.com/office/powerpoint/2010/main" val="587550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16690" y="451783"/>
            <a:ext cx="7825103" cy="5711022"/>
          </a:xfrm>
          <a:prstGeom prst="rect">
            <a:avLst/>
          </a:prstGeom>
        </p:spPr>
      </p:pic>
    </p:spTree>
    <p:extLst>
      <p:ext uri="{BB962C8B-B14F-4D97-AF65-F5344CB8AC3E}">
        <p14:creationId xmlns:p14="http://schemas.microsoft.com/office/powerpoint/2010/main" val="777351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41951" y="482061"/>
            <a:ext cx="7302797" cy="5442750"/>
          </a:xfrm>
          <a:prstGeom prst="rect">
            <a:avLst/>
          </a:prstGeom>
        </p:spPr>
      </p:pic>
    </p:spTree>
    <p:extLst>
      <p:ext uri="{BB962C8B-B14F-4D97-AF65-F5344CB8AC3E}">
        <p14:creationId xmlns:p14="http://schemas.microsoft.com/office/powerpoint/2010/main" val="1763985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4194" y="240804"/>
            <a:ext cx="5611436" cy="6617196"/>
          </a:xfrm>
          <a:prstGeom prst="rect">
            <a:avLst/>
          </a:prstGeom>
          <a:noFill/>
        </p:spPr>
        <p:txBody>
          <a:bodyPr wrap="square" rtlCol="0">
            <a:spAutoFit/>
          </a:bodyPr>
          <a:lstStyle/>
          <a:p>
            <a:r>
              <a:rPr lang="en-US" sz="3200" dirty="0" smtClean="0">
                <a:solidFill>
                  <a:srgbClr val="FF0000"/>
                </a:solidFill>
              </a:rPr>
              <a:t>How can we improve questions?</a:t>
            </a:r>
          </a:p>
          <a:p>
            <a:endParaRPr lang="en-US" sz="2800" dirty="0" smtClean="0"/>
          </a:p>
          <a:p>
            <a:r>
              <a:rPr lang="en-US" sz="2800" dirty="0" smtClean="0"/>
              <a:t>Which groups immigrated to the United States?</a:t>
            </a:r>
          </a:p>
          <a:p>
            <a:endParaRPr lang="en-US" sz="1200" dirty="0"/>
          </a:p>
          <a:p>
            <a:r>
              <a:rPr lang="en-US" sz="2800" dirty="0" smtClean="0"/>
              <a:t>How were the different groups received?</a:t>
            </a:r>
          </a:p>
          <a:p>
            <a:endParaRPr lang="en-US" sz="1200" dirty="0"/>
          </a:p>
          <a:p>
            <a:r>
              <a:rPr lang="en-US" sz="2800" dirty="0" smtClean="0"/>
              <a:t>What is </a:t>
            </a:r>
            <a:r>
              <a:rPr lang="en-US" sz="2800" i="1" dirty="0" smtClean="0"/>
              <a:t>assimilation?</a:t>
            </a:r>
            <a:endParaRPr lang="en-US" sz="2800" dirty="0" smtClean="0"/>
          </a:p>
          <a:p>
            <a:endParaRPr lang="en-US" sz="1200" dirty="0"/>
          </a:p>
          <a:p>
            <a:r>
              <a:rPr lang="en-US" sz="2800" dirty="0" smtClean="0"/>
              <a:t>What is </a:t>
            </a:r>
            <a:r>
              <a:rPr lang="en-US" sz="2800" i="1" dirty="0" smtClean="0"/>
              <a:t>nativism?</a:t>
            </a:r>
            <a:endParaRPr lang="en-US" sz="2800" dirty="0" smtClean="0"/>
          </a:p>
          <a:p>
            <a:endParaRPr lang="en-US" sz="1200" dirty="0"/>
          </a:p>
          <a:p>
            <a:r>
              <a:rPr lang="en-US" sz="2800" dirty="0" smtClean="0"/>
              <a:t>What policies did the government institute to deal with immigration?</a:t>
            </a:r>
          </a:p>
          <a:p>
            <a:endParaRPr lang="en-US" sz="1200" dirty="0"/>
          </a:p>
          <a:p>
            <a:r>
              <a:rPr lang="en-US" sz="2800" dirty="0" smtClean="0"/>
              <a:t>Is immigration good for our country?</a:t>
            </a:r>
          </a:p>
          <a:p>
            <a:endParaRPr lang="en-US" dirty="0"/>
          </a:p>
          <a:p>
            <a:endParaRPr lang="en-US" dirty="0"/>
          </a:p>
        </p:txBody>
      </p:sp>
      <p:sp>
        <p:nvSpPr>
          <p:cNvPr id="3" name="TextBox 2"/>
          <p:cNvSpPr txBox="1"/>
          <p:nvPr/>
        </p:nvSpPr>
        <p:spPr>
          <a:xfrm>
            <a:off x="6302828" y="212271"/>
            <a:ext cx="5698671" cy="6617196"/>
          </a:xfrm>
          <a:prstGeom prst="rect">
            <a:avLst/>
          </a:prstGeom>
          <a:noFill/>
        </p:spPr>
        <p:txBody>
          <a:bodyPr wrap="square" rtlCol="0">
            <a:spAutoFit/>
          </a:bodyPr>
          <a:lstStyle/>
          <a:p>
            <a:r>
              <a:rPr lang="en-US" sz="3200" dirty="0" smtClean="0">
                <a:solidFill>
                  <a:srgbClr val="FF0000"/>
                </a:solidFill>
              </a:rPr>
              <a:t>How are these better?</a:t>
            </a:r>
            <a:endParaRPr lang="en-US" dirty="0" smtClean="0">
              <a:solidFill>
                <a:srgbClr val="FF0000"/>
              </a:solidFill>
            </a:endParaRPr>
          </a:p>
          <a:p>
            <a:endParaRPr lang="en-US" sz="3200" dirty="0">
              <a:solidFill>
                <a:srgbClr val="FF0000"/>
              </a:solidFill>
            </a:endParaRPr>
          </a:p>
          <a:p>
            <a:r>
              <a:rPr lang="en-US" dirty="0" smtClean="0">
                <a:solidFill>
                  <a:schemeClr val="accent6">
                    <a:lumMod val="75000"/>
                  </a:schemeClr>
                </a:solidFill>
              </a:rPr>
              <a:t>What are the push and pull factors that influence groups to immigrate to the United States?  Which ones would make you want to move here?  Why?</a:t>
            </a:r>
          </a:p>
          <a:p>
            <a:endParaRPr lang="en-US" dirty="0">
              <a:solidFill>
                <a:schemeClr val="accent6">
                  <a:lumMod val="75000"/>
                </a:schemeClr>
              </a:solidFill>
            </a:endParaRPr>
          </a:p>
          <a:p>
            <a:r>
              <a:rPr lang="en-US" dirty="0" smtClean="0">
                <a:solidFill>
                  <a:schemeClr val="accent6">
                    <a:lumMod val="75000"/>
                  </a:schemeClr>
                </a:solidFill>
              </a:rPr>
              <a:t>What patterns do you see in terms of immigrant’s reception in their new land?  Do some groups get better treatment?  Why?</a:t>
            </a:r>
          </a:p>
          <a:p>
            <a:endParaRPr lang="en-US" dirty="0">
              <a:solidFill>
                <a:schemeClr val="accent6">
                  <a:lumMod val="75000"/>
                </a:schemeClr>
              </a:solidFill>
            </a:endParaRPr>
          </a:p>
          <a:p>
            <a:r>
              <a:rPr lang="en-US" dirty="0" smtClean="0">
                <a:solidFill>
                  <a:schemeClr val="accent6">
                    <a:lumMod val="75000"/>
                  </a:schemeClr>
                </a:solidFill>
              </a:rPr>
              <a:t>Over time, what do you think the expectations are of new immigrants in terms of how they “fit in” with Americans?</a:t>
            </a:r>
          </a:p>
          <a:p>
            <a:endParaRPr lang="en-US" dirty="0">
              <a:solidFill>
                <a:schemeClr val="accent6">
                  <a:lumMod val="75000"/>
                </a:schemeClr>
              </a:solidFill>
            </a:endParaRPr>
          </a:p>
          <a:p>
            <a:r>
              <a:rPr lang="en-US" dirty="0" smtClean="0">
                <a:solidFill>
                  <a:schemeClr val="accent6">
                    <a:lumMod val="75000"/>
                  </a:schemeClr>
                </a:solidFill>
              </a:rPr>
              <a:t>What patterns do you see re-occurring when new waves of immigrants come here?  What do you notice about how people who have been here react?</a:t>
            </a:r>
          </a:p>
          <a:p>
            <a:endParaRPr lang="en-US" dirty="0">
              <a:solidFill>
                <a:schemeClr val="accent6">
                  <a:lumMod val="75000"/>
                </a:schemeClr>
              </a:solidFill>
            </a:endParaRPr>
          </a:p>
          <a:p>
            <a:r>
              <a:rPr lang="en-US" dirty="0" smtClean="0">
                <a:solidFill>
                  <a:schemeClr val="accent6">
                    <a:lumMod val="75000"/>
                  </a:schemeClr>
                </a:solidFill>
              </a:rPr>
              <a:t>Has the US government been consistently supportive of immigration?</a:t>
            </a:r>
          </a:p>
          <a:p>
            <a:endParaRPr lang="en-US" dirty="0">
              <a:solidFill>
                <a:schemeClr val="accent6">
                  <a:lumMod val="75000"/>
                </a:schemeClr>
              </a:solidFill>
            </a:endParaRPr>
          </a:p>
          <a:p>
            <a:r>
              <a:rPr lang="en-US" dirty="0" smtClean="0">
                <a:solidFill>
                  <a:schemeClr val="accent6">
                    <a:lumMod val="75000"/>
                  </a:schemeClr>
                </a:solidFill>
              </a:rPr>
              <a:t>What is your perspective on the contributions to our country by immigrants over time?</a:t>
            </a:r>
          </a:p>
        </p:txBody>
      </p:sp>
    </p:spTree>
    <p:extLst>
      <p:ext uri="{BB962C8B-B14F-4D97-AF65-F5344CB8AC3E}">
        <p14:creationId xmlns:p14="http://schemas.microsoft.com/office/powerpoint/2010/main" val="1648784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wipe(down)">
                                      <p:cBhvr>
                                        <p:cTn id="14" dur="580">
                                          <p:stCondLst>
                                            <p:cond delay="0"/>
                                          </p:stCondLst>
                                        </p:cTn>
                                        <p:tgtEl>
                                          <p:spTgt spid="2">
                                            <p:txEl>
                                              <p:pRg st="2" end="2"/>
                                            </p:txEl>
                                          </p:spTgt>
                                        </p:tgtEl>
                                      </p:cBhvr>
                                    </p:animEffect>
                                    <p:anim calcmode="lin" valueType="num">
                                      <p:cBhvr>
                                        <p:cTn id="15"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2">
                                            <p:txEl>
                                              <p:pRg st="2" end="2"/>
                                            </p:txEl>
                                          </p:spTgt>
                                        </p:tgtEl>
                                      </p:cBhvr>
                                      <p:to x="100000" y="60000"/>
                                    </p:animScale>
                                    <p:animScale>
                                      <p:cBhvr>
                                        <p:cTn id="21" dur="166" decel="50000">
                                          <p:stCondLst>
                                            <p:cond delay="676"/>
                                          </p:stCondLst>
                                        </p:cTn>
                                        <p:tgtEl>
                                          <p:spTgt spid="2">
                                            <p:txEl>
                                              <p:pRg st="2" end="2"/>
                                            </p:txEl>
                                          </p:spTgt>
                                        </p:tgtEl>
                                      </p:cBhvr>
                                      <p:to x="100000" y="100000"/>
                                    </p:animScale>
                                    <p:animScale>
                                      <p:cBhvr>
                                        <p:cTn id="22" dur="26">
                                          <p:stCondLst>
                                            <p:cond delay="1312"/>
                                          </p:stCondLst>
                                        </p:cTn>
                                        <p:tgtEl>
                                          <p:spTgt spid="2">
                                            <p:txEl>
                                              <p:pRg st="2" end="2"/>
                                            </p:txEl>
                                          </p:spTgt>
                                        </p:tgtEl>
                                      </p:cBhvr>
                                      <p:to x="100000" y="80000"/>
                                    </p:animScale>
                                    <p:animScale>
                                      <p:cBhvr>
                                        <p:cTn id="23" dur="166" decel="50000">
                                          <p:stCondLst>
                                            <p:cond delay="1338"/>
                                          </p:stCondLst>
                                        </p:cTn>
                                        <p:tgtEl>
                                          <p:spTgt spid="2">
                                            <p:txEl>
                                              <p:pRg st="2" end="2"/>
                                            </p:txEl>
                                          </p:spTgt>
                                        </p:tgtEl>
                                      </p:cBhvr>
                                      <p:to x="100000" y="100000"/>
                                    </p:animScale>
                                    <p:animScale>
                                      <p:cBhvr>
                                        <p:cTn id="24" dur="26">
                                          <p:stCondLst>
                                            <p:cond delay="1642"/>
                                          </p:stCondLst>
                                        </p:cTn>
                                        <p:tgtEl>
                                          <p:spTgt spid="2">
                                            <p:txEl>
                                              <p:pRg st="2" end="2"/>
                                            </p:txEl>
                                          </p:spTgt>
                                        </p:tgtEl>
                                      </p:cBhvr>
                                      <p:to x="100000" y="90000"/>
                                    </p:animScale>
                                    <p:animScale>
                                      <p:cBhvr>
                                        <p:cTn id="25" dur="166" decel="50000">
                                          <p:stCondLst>
                                            <p:cond delay="1668"/>
                                          </p:stCondLst>
                                        </p:cTn>
                                        <p:tgtEl>
                                          <p:spTgt spid="2">
                                            <p:txEl>
                                              <p:pRg st="2" end="2"/>
                                            </p:txEl>
                                          </p:spTgt>
                                        </p:tgtEl>
                                      </p:cBhvr>
                                      <p:to x="100000" y="100000"/>
                                    </p:animScale>
                                    <p:animScale>
                                      <p:cBhvr>
                                        <p:cTn id="26" dur="26">
                                          <p:stCondLst>
                                            <p:cond delay="1808"/>
                                          </p:stCondLst>
                                        </p:cTn>
                                        <p:tgtEl>
                                          <p:spTgt spid="2">
                                            <p:txEl>
                                              <p:pRg st="2" end="2"/>
                                            </p:txEl>
                                          </p:spTgt>
                                        </p:tgtEl>
                                      </p:cBhvr>
                                      <p:to x="100000" y="95000"/>
                                    </p:animScale>
                                    <p:animScale>
                                      <p:cBhvr>
                                        <p:cTn id="27" dur="166" decel="50000">
                                          <p:stCondLst>
                                            <p:cond delay="1834"/>
                                          </p:stCondLst>
                                        </p:cTn>
                                        <p:tgtEl>
                                          <p:spTgt spid="2">
                                            <p:txEl>
                                              <p:pRg st="2" end="2"/>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p:cTn id="3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Effect transition="in" filter="wipe(down)">
                                      <p:cBhvr>
                                        <p:cTn id="39" dur="580">
                                          <p:stCondLst>
                                            <p:cond delay="0"/>
                                          </p:stCondLst>
                                        </p:cTn>
                                        <p:tgtEl>
                                          <p:spTgt spid="2">
                                            <p:txEl>
                                              <p:pRg st="4" end="4"/>
                                            </p:txEl>
                                          </p:spTgt>
                                        </p:tgtEl>
                                      </p:cBhvr>
                                    </p:animEffect>
                                    <p:anim calcmode="lin" valueType="num">
                                      <p:cBhvr>
                                        <p:cTn id="40"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2">
                                            <p:txEl>
                                              <p:pRg st="4" end="4"/>
                                            </p:txEl>
                                          </p:spTgt>
                                        </p:tgtEl>
                                      </p:cBhvr>
                                      <p:to x="100000" y="60000"/>
                                    </p:animScale>
                                    <p:animScale>
                                      <p:cBhvr>
                                        <p:cTn id="46" dur="166" decel="50000">
                                          <p:stCondLst>
                                            <p:cond delay="676"/>
                                          </p:stCondLst>
                                        </p:cTn>
                                        <p:tgtEl>
                                          <p:spTgt spid="2">
                                            <p:txEl>
                                              <p:pRg st="4" end="4"/>
                                            </p:txEl>
                                          </p:spTgt>
                                        </p:tgtEl>
                                      </p:cBhvr>
                                      <p:to x="100000" y="100000"/>
                                    </p:animScale>
                                    <p:animScale>
                                      <p:cBhvr>
                                        <p:cTn id="47" dur="26">
                                          <p:stCondLst>
                                            <p:cond delay="1312"/>
                                          </p:stCondLst>
                                        </p:cTn>
                                        <p:tgtEl>
                                          <p:spTgt spid="2">
                                            <p:txEl>
                                              <p:pRg st="4" end="4"/>
                                            </p:txEl>
                                          </p:spTgt>
                                        </p:tgtEl>
                                      </p:cBhvr>
                                      <p:to x="100000" y="80000"/>
                                    </p:animScale>
                                    <p:animScale>
                                      <p:cBhvr>
                                        <p:cTn id="48" dur="166" decel="50000">
                                          <p:stCondLst>
                                            <p:cond delay="1338"/>
                                          </p:stCondLst>
                                        </p:cTn>
                                        <p:tgtEl>
                                          <p:spTgt spid="2">
                                            <p:txEl>
                                              <p:pRg st="4" end="4"/>
                                            </p:txEl>
                                          </p:spTgt>
                                        </p:tgtEl>
                                      </p:cBhvr>
                                      <p:to x="100000" y="100000"/>
                                    </p:animScale>
                                    <p:animScale>
                                      <p:cBhvr>
                                        <p:cTn id="49" dur="26">
                                          <p:stCondLst>
                                            <p:cond delay="1642"/>
                                          </p:stCondLst>
                                        </p:cTn>
                                        <p:tgtEl>
                                          <p:spTgt spid="2">
                                            <p:txEl>
                                              <p:pRg st="4" end="4"/>
                                            </p:txEl>
                                          </p:spTgt>
                                        </p:tgtEl>
                                      </p:cBhvr>
                                      <p:to x="100000" y="90000"/>
                                    </p:animScale>
                                    <p:animScale>
                                      <p:cBhvr>
                                        <p:cTn id="50" dur="166" decel="50000">
                                          <p:stCondLst>
                                            <p:cond delay="1668"/>
                                          </p:stCondLst>
                                        </p:cTn>
                                        <p:tgtEl>
                                          <p:spTgt spid="2">
                                            <p:txEl>
                                              <p:pRg st="4" end="4"/>
                                            </p:txEl>
                                          </p:spTgt>
                                        </p:tgtEl>
                                      </p:cBhvr>
                                      <p:to x="100000" y="100000"/>
                                    </p:animScale>
                                    <p:animScale>
                                      <p:cBhvr>
                                        <p:cTn id="51" dur="26">
                                          <p:stCondLst>
                                            <p:cond delay="1808"/>
                                          </p:stCondLst>
                                        </p:cTn>
                                        <p:tgtEl>
                                          <p:spTgt spid="2">
                                            <p:txEl>
                                              <p:pRg st="4" end="4"/>
                                            </p:txEl>
                                          </p:spTgt>
                                        </p:tgtEl>
                                      </p:cBhvr>
                                      <p:to x="100000" y="95000"/>
                                    </p:animScale>
                                    <p:animScale>
                                      <p:cBhvr>
                                        <p:cTn id="52" dur="166" decel="50000">
                                          <p:stCondLst>
                                            <p:cond delay="1834"/>
                                          </p:stCondLst>
                                        </p:cTn>
                                        <p:tgtEl>
                                          <p:spTgt spid="2">
                                            <p:txEl>
                                              <p:pRg st="4" end="4"/>
                                            </p:txEl>
                                          </p:spTgt>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 calcmode="lin" valueType="num">
                                      <p:cBhvr>
                                        <p:cTn id="5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59" dur="500"/>
                                        <p:tgtEl>
                                          <p:spTgt spid="3">
                                            <p:txEl>
                                              <p:pRg st="4" end="4"/>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6" presetClass="entr" presetSubtype="0" fill="hold" nodeType="clickEffect">
                                  <p:stCondLst>
                                    <p:cond delay="0"/>
                                  </p:stCondLst>
                                  <p:childTnLst>
                                    <p:set>
                                      <p:cBhvr>
                                        <p:cTn id="63" dur="1" fill="hold">
                                          <p:stCondLst>
                                            <p:cond delay="0"/>
                                          </p:stCondLst>
                                        </p:cTn>
                                        <p:tgtEl>
                                          <p:spTgt spid="2">
                                            <p:txEl>
                                              <p:pRg st="6" end="6"/>
                                            </p:txEl>
                                          </p:spTgt>
                                        </p:tgtEl>
                                        <p:attrNameLst>
                                          <p:attrName>style.visibility</p:attrName>
                                        </p:attrNameLst>
                                      </p:cBhvr>
                                      <p:to>
                                        <p:strVal val="visible"/>
                                      </p:to>
                                    </p:set>
                                    <p:animEffect transition="in" filter="wipe(down)">
                                      <p:cBhvr>
                                        <p:cTn id="64" dur="580">
                                          <p:stCondLst>
                                            <p:cond delay="0"/>
                                          </p:stCondLst>
                                        </p:cTn>
                                        <p:tgtEl>
                                          <p:spTgt spid="2">
                                            <p:txEl>
                                              <p:pRg st="6" end="6"/>
                                            </p:txEl>
                                          </p:spTgt>
                                        </p:tgtEl>
                                      </p:cBhvr>
                                    </p:animEffect>
                                    <p:anim calcmode="lin" valueType="num">
                                      <p:cBhvr>
                                        <p:cTn id="65" dur="1822" tmFilter="0,0; 0.14,0.36; 0.43,0.73; 0.71,0.91; 1.0,1.0">
                                          <p:stCondLst>
                                            <p:cond delay="0"/>
                                          </p:stCondLst>
                                        </p:cTn>
                                        <p:tgtEl>
                                          <p:spTgt spid="2">
                                            <p:txEl>
                                              <p:pRg st="6" end="6"/>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2">
                                            <p:txEl>
                                              <p:pRg st="6" end="6"/>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2">
                                            <p:txEl>
                                              <p:pRg st="6" end="6"/>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2">
                                            <p:txEl>
                                              <p:pRg st="6" end="6"/>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2">
                                            <p:txEl>
                                              <p:pRg st="6" end="6"/>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2">
                                            <p:txEl>
                                              <p:pRg st="6" end="6"/>
                                            </p:txEl>
                                          </p:spTgt>
                                        </p:tgtEl>
                                      </p:cBhvr>
                                      <p:to x="100000" y="60000"/>
                                    </p:animScale>
                                    <p:animScale>
                                      <p:cBhvr>
                                        <p:cTn id="71" dur="166" decel="50000">
                                          <p:stCondLst>
                                            <p:cond delay="676"/>
                                          </p:stCondLst>
                                        </p:cTn>
                                        <p:tgtEl>
                                          <p:spTgt spid="2">
                                            <p:txEl>
                                              <p:pRg st="6" end="6"/>
                                            </p:txEl>
                                          </p:spTgt>
                                        </p:tgtEl>
                                      </p:cBhvr>
                                      <p:to x="100000" y="100000"/>
                                    </p:animScale>
                                    <p:animScale>
                                      <p:cBhvr>
                                        <p:cTn id="72" dur="26">
                                          <p:stCondLst>
                                            <p:cond delay="1312"/>
                                          </p:stCondLst>
                                        </p:cTn>
                                        <p:tgtEl>
                                          <p:spTgt spid="2">
                                            <p:txEl>
                                              <p:pRg st="6" end="6"/>
                                            </p:txEl>
                                          </p:spTgt>
                                        </p:tgtEl>
                                      </p:cBhvr>
                                      <p:to x="100000" y="80000"/>
                                    </p:animScale>
                                    <p:animScale>
                                      <p:cBhvr>
                                        <p:cTn id="73" dur="166" decel="50000">
                                          <p:stCondLst>
                                            <p:cond delay="1338"/>
                                          </p:stCondLst>
                                        </p:cTn>
                                        <p:tgtEl>
                                          <p:spTgt spid="2">
                                            <p:txEl>
                                              <p:pRg st="6" end="6"/>
                                            </p:txEl>
                                          </p:spTgt>
                                        </p:tgtEl>
                                      </p:cBhvr>
                                      <p:to x="100000" y="100000"/>
                                    </p:animScale>
                                    <p:animScale>
                                      <p:cBhvr>
                                        <p:cTn id="74" dur="26">
                                          <p:stCondLst>
                                            <p:cond delay="1642"/>
                                          </p:stCondLst>
                                        </p:cTn>
                                        <p:tgtEl>
                                          <p:spTgt spid="2">
                                            <p:txEl>
                                              <p:pRg st="6" end="6"/>
                                            </p:txEl>
                                          </p:spTgt>
                                        </p:tgtEl>
                                      </p:cBhvr>
                                      <p:to x="100000" y="90000"/>
                                    </p:animScale>
                                    <p:animScale>
                                      <p:cBhvr>
                                        <p:cTn id="75" dur="166" decel="50000">
                                          <p:stCondLst>
                                            <p:cond delay="1668"/>
                                          </p:stCondLst>
                                        </p:cTn>
                                        <p:tgtEl>
                                          <p:spTgt spid="2">
                                            <p:txEl>
                                              <p:pRg st="6" end="6"/>
                                            </p:txEl>
                                          </p:spTgt>
                                        </p:tgtEl>
                                      </p:cBhvr>
                                      <p:to x="100000" y="100000"/>
                                    </p:animScale>
                                    <p:animScale>
                                      <p:cBhvr>
                                        <p:cTn id="76" dur="26">
                                          <p:stCondLst>
                                            <p:cond delay="1808"/>
                                          </p:stCondLst>
                                        </p:cTn>
                                        <p:tgtEl>
                                          <p:spTgt spid="2">
                                            <p:txEl>
                                              <p:pRg st="6" end="6"/>
                                            </p:txEl>
                                          </p:spTgt>
                                        </p:tgtEl>
                                      </p:cBhvr>
                                      <p:to x="100000" y="95000"/>
                                    </p:animScale>
                                    <p:animScale>
                                      <p:cBhvr>
                                        <p:cTn id="77" dur="166" decel="50000">
                                          <p:stCondLst>
                                            <p:cond delay="1834"/>
                                          </p:stCondLst>
                                        </p:cTn>
                                        <p:tgtEl>
                                          <p:spTgt spid="2">
                                            <p:txEl>
                                              <p:pRg st="6" end="6"/>
                                            </p:txEl>
                                          </p:spTgt>
                                        </p:tgtEl>
                                      </p:cBhvr>
                                      <p:to x="100000" y="100000"/>
                                    </p:animScale>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3">
                                            <p:txEl>
                                              <p:pRg st="6" end="6"/>
                                            </p:txEl>
                                          </p:spTgt>
                                        </p:tgtEl>
                                        <p:attrNameLst>
                                          <p:attrName>style.visibility</p:attrName>
                                        </p:attrNameLst>
                                      </p:cBhvr>
                                      <p:to>
                                        <p:strVal val="visible"/>
                                      </p:to>
                                    </p:set>
                                    <p:anim calcmode="lin" valueType="num">
                                      <p:cBhvr>
                                        <p:cTn id="8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8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84" dur="500"/>
                                        <p:tgtEl>
                                          <p:spTgt spid="3">
                                            <p:txEl>
                                              <p:pRg st="6" end="6"/>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26" presetClass="entr" presetSubtype="0" fill="hold" nodeType="clickEffect">
                                  <p:stCondLst>
                                    <p:cond delay="0"/>
                                  </p:stCondLst>
                                  <p:childTnLst>
                                    <p:set>
                                      <p:cBhvr>
                                        <p:cTn id="88" dur="1" fill="hold">
                                          <p:stCondLst>
                                            <p:cond delay="0"/>
                                          </p:stCondLst>
                                        </p:cTn>
                                        <p:tgtEl>
                                          <p:spTgt spid="2">
                                            <p:txEl>
                                              <p:pRg st="8" end="8"/>
                                            </p:txEl>
                                          </p:spTgt>
                                        </p:tgtEl>
                                        <p:attrNameLst>
                                          <p:attrName>style.visibility</p:attrName>
                                        </p:attrNameLst>
                                      </p:cBhvr>
                                      <p:to>
                                        <p:strVal val="visible"/>
                                      </p:to>
                                    </p:set>
                                    <p:animEffect transition="in" filter="wipe(down)">
                                      <p:cBhvr>
                                        <p:cTn id="89" dur="580">
                                          <p:stCondLst>
                                            <p:cond delay="0"/>
                                          </p:stCondLst>
                                        </p:cTn>
                                        <p:tgtEl>
                                          <p:spTgt spid="2">
                                            <p:txEl>
                                              <p:pRg st="8" end="8"/>
                                            </p:txEl>
                                          </p:spTgt>
                                        </p:tgtEl>
                                      </p:cBhvr>
                                    </p:animEffect>
                                    <p:anim calcmode="lin" valueType="num">
                                      <p:cBhvr>
                                        <p:cTn id="90" dur="1822" tmFilter="0,0; 0.14,0.36; 0.43,0.73; 0.71,0.91; 1.0,1.0">
                                          <p:stCondLst>
                                            <p:cond delay="0"/>
                                          </p:stCondLst>
                                        </p:cTn>
                                        <p:tgtEl>
                                          <p:spTgt spid="2">
                                            <p:txEl>
                                              <p:pRg st="8" end="8"/>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2">
                                            <p:txEl>
                                              <p:pRg st="8" end="8"/>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2">
                                            <p:txEl>
                                              <p:pRg st="8" end="8"/>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2">
                                            <p:txEl>
                                              <p:pRg st="8" end="8"/>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2">
                                            <p:txEl>
                                              <p:pRg st="8" end="8"/>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2">
                                            <p:txEl>
                                              <p:pRg st="8" end="8"/>
                                            </p:txEl>
                                          </p:spTgt>
                                        </p:tgtEl>
                                      </p:cBhvr>
                                      <p:to x="100000" y="60000"/>
                                    </p:animScale>
                                    <p:animScale>
                                      <p:cBhvr>
                                        <p:cTn id="96" dur="166" decel="50000">
                                          <p:stCondLst>
                                            <p:cond delay="676"/>
                                          </p:stCondLst>
                                        </p:cTn>
                                        <p:tgtEl>
                                          <p:spTgt spid="2">
                                            <p:txEl>
                                              <p:pRg st="8" end="8"/>
                                            </p:txEl>
                                          </p:spTgt>
                                        </p:tgtEl>
                                      </p:cBhvr>
                                      <p:to x="100000" y="100000"/>
                                    </p:animScale>
                                    <p:animScale>
                                      <p:cBhvr>
                                        <p:cTn id="97" dur="26">
                                          <p:stCondLst>
                                            <p:cond delay="1312"/>
                                          </p:stCondLst>
                                        </p:cTn>
                                        <p:tgtEl>
                                          <p:spTgt spid="2">
                                            <p:txEl>
                                              <p:pRg st="8" end="8"/>
                                            </p:txEl>
                                          </p:spTgt>
                                        </p:tgtEl>
                                      </p:cBhvr>
                                      <p:to x="100000" y="80000"/>
                                    </p:animScale>
                                    <p:animScale>
                                      <p:cBhvr>
                                        <p:cTn id="98" dur="166" decel="50000">
                                          <p:stCondLst>
                                            <p:cond delay="1338"/>
                                          </p:stCondLst>
                                        </p:cTn>
                                        <p:tgtEl>
                                          <p:spTgt spid="2">
                                            <p:txEl>
                                              <p:pRg st="8" end="8"/>
                                            </p:txEl>
                                          </p:spTgt>
                                        </p:tgtEl>
                                      </p:cBhvr>
                                      <p:to x="100000" y="100000"/>
                                    </p:animScale>
                                    <p:animScale>
                                      <p:cBhvr>
                                        <p:cTn id="99" dur="26">
                                          <p:stCondLst>
                                            <p:cond delay="1642"/>
                                          </p:stCondLst>
                                        </p:cTn>
                                        <p:tgtEl>
                                          <p:spTgt spid="2">
                                            <p:txEl>
                                              <p:pRg st="8" end="8"/>
                                            </p:txEl>
                                          </p:spTgt>
                                        </p:tgtEl>
                                      </p:cBhvr>
                                      <p:to x="100000" y="90000"/>
                                    </p:animScale>
                                    <p:animScale>
                                      <p:cBhvr>
                                        <p:cTn id="100" dur="166" decel="50000">
                                          <p:stCondLst>
                                            <p:cond delay="1668"/>
                                          </p:stCondLst>
                                        </p:cTn>
                                        <p:tgtEl>
                                          <p:spTgt spid="2">
                                            <p:txEl>
                                              <p:pRg st="8" end="8"/>
                                            </p:txEl>
                                          </p:spTgt>
                                        </p:tgtEl>
                                      </p:cBhvr>
                                      <p:to x="100000" y="100000"/>
                                    </p:animScale>
                                    <p:animScale>
                                      <p:cBhvr>
                                        <p:cTn id="101" dur="26">
                                          <p:stCondLst>
                                            <p:cond delay="1808"/>
                                          </p:stCondLst>
                                        </p:cTn>
                                        <p:tgtEl>
                                          <p:spTgt spid="2">
                                            <p:txEl>
                                              <p:pRg st="8" end="8"/>
                                            </p:txEl>
                                          </p:spTgt>
                                        </p:tgtEl>
                                      </p:cBhvr>
                                      <p:to x="100000" y="95000"/>
                                    </p:animScale>
                                    <p:animScale>
                                      <p:cBhvr>
                                        <p:cTn id="102" dur="166" decel="50000">
                                          <p:stCondLst>
                                            <p:cond delay="1834"/>
                                          </p:stCondLst>
                                        </p:cTn>
                                        <p:tgtEl>
                                          <p:spTgt spid="2">
                                            <p:txEl>
                                              <p:pRg st="8" end="8"/>
                                            </p:txEl>
                                          </p:spTgt>
                                        </p:tgtEl>
                                      </p:cBhvr>
                                      <p:to x="100000" y="100000"/>
                                    </p:animScale>
                                  </p:childTnLst>
                                </p:cTn>
                              </p:par>
                            </p:childTnLst>
                          </p:cTn>
                        </p:par>
                      </p:childTnLst>
                    </p:cTn>
                  </p:par>
                  <p:par>
                    <p:cTn id="103" fill="hold">
                      <p:stCondLst>
                        <p:cond delay="indefinite"/>
                      </p:stCondLst>
                      <p:childTnLst>
                        <p:par>
                          <p:cTn id="104" fill="hold">
                            <p:stCondLst>
                              <p:cond delay="0"/>
                            </p:stCondLst>
                            <p:childTnLst>
                              <p:par>
                                <p:cTn id="105" presetID="53" presetClass="entr" presetSubtype="16" fill="hold" nodeType="clickEffect">
                                  <p:stCondLst>
                                    <p:cond delay="0"/>
                                  </p:stCondLst>
                                  <p:childTnLst>
                                    <p:set>
                                      <p:cBhvr>
                                        <p:cTn id="106" dur="1" fill="hold">
                                          <p:stCondLst>
                                            <p:cond delay="0"/>
                                          </p:stCondLst>
                                        </p:cTn>
                                        <p:tgtEl>
                                          <p:spTgt spid="3">
                                            <p:txEl>
                                              <p:pRg st="8" end="8"/>
                                            </p:txEl>
                                          </p:spTgt>
                                        </p:tgtEl>
                                        <p:attrNameLst>
                                          <p:attrName>style.visibility</p:attrName>
                                        </p:attrNameLst>
                                      </p:cBhvr>
                                      <p:to>
                                        <p:strVal val="visible"/>
                                      </p:to>
                                    </p:set>
                                    <p:anim calcmode="lin" valueType="num">
                                      <p:cBhvr>
                                        <p:cTn id="107"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108"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109" dur="500"/>
                                        <p:tgtEl>
                                          <p:spTgt spid="3">
                                            <p:txEl>
                                              <p:pRg st="8" end="8"/>
                                            </p:txEl>
                                          </p:spTgt>
                                        </p:tgtEl>
                                      </p:cBhvr>
                                    </p:animEffect>
                                  </p:childTnLst>
                                </p:cTn>
                              </p:par>
                            </p:childTnLst>
                          </p:cTn>
                        </p:par>
                      </p:childTnLst>
                    </p:cTn>
                  </p:par>
                  <p:par>
                    <p:cTn id="110" fill="hold">
                      <p:stCondLst>
                        <p:cond delay="indefinite"/>
                      </p:stCondLst>
                      <p:childTnLst>
                        <p:par>
                          <p:cTn id="111" fill="hold">
                            <p:stCondLst>
                              <p:cond delay="0"/>
                            </p:stCondLst>
                            <p:childTnLst>
                              <p:par>
                                <p:cTn id="112" presetID="26" presetClass="entr" presetSubtype="0" fill="hold" nodeType="clickEffect">
                                  <p:stCondLst>
                                    <p:cond delay="0"/>
                                  </p:stCondLst>
                                  <p:childTnLst>
                                    <p:set>
                                      <p:cBhvr>
                                        <p:cTn id="113" dur="1" fill="hold">
                                          <p:stCondLst>
                                            <p:cond delay="0"/>
                                          </p:stCondLst>
                                        </p:cTn>
                                        <p:tgtEl>
                                          <p:spTgt spid="2">
                                            <p:txEl>
                                              <p:pRg st="10" end="10"/>
                                            </p:txEl>
                                          </p:spTgt>
                                        </p:tgtEl>
                                        <p:attrNameLst>
                                          <p:attrName>style.visibility</p:attrName>
                                        </p:attrNameLst>
                                      </p:cBhvr>
                                      <p:to>
                                        <p:strVal val="visible"/>
                                      </p:to>
                                    </p:set>
                                    <p:animEffect transition="in" filter="wipe(down)">
                                      <p:cBhvr>
                                        <p:cTn id="114" dur="580">
                                          <p:stCondLst>
                                            <p:cond delay="0"/>
                                          </p:stCondLst>
                                        </p:cTn>
                                        <p:tgtEl>
                                          <p:spTgt spid="2">
                                            <p:txEl>
                                              <p:pRg st="10" end="10"/>
                                            </p:txEl>
                                          </p:spTgt>
                                        </p:tgtEl>
                                      </p:cBhvr>
                                    </p:animEffect>
                                    <p:anim calcmode="lin" valueType="num">
                                      <p:cBhvr>
                                        <p:cTn id="115" dur="1822" tmFilter="0,0; 0.14,0.36; 0.43,0.73; 0.71,0.91; 1.0,1.0">
                                          <p:stCondLst>
                                            <p:cond delay="0"/>
                                          </p:stCondLst>
                                        </p:cTn>
                                        <p:tgtEl>
                                          <p:spTgt spid="2">
                                            <p:txEl>
                                              <p:pRg st="10" end="10"/>
                                            </p:txEl>
                                          </p:spTgt>
                                        </p:tgtEl>
                                        <p:attrNameLst>
                                          <p:attrName>ppt_x</p:attrName>
                                        </p:attrNameLst>
                                      </p:cBhvr>
                                      <p:tavLst>
                                        <p:tav tm="0">
                                          <p:val>
                                            <p:strVal val="#ppt_x-0.25"/>
                                          </p:val>
                                        </p:tav>
                                        <p:tav tm="100000">
                                          <p:val>
                                            <p:strVal val="#ppt_x"/>
                                          </p:val>
                                        </p:tav>
                                      </p:tavLst>
                                    </p:anim>
                                    <p:anim calcmode="lin" valueType="num">
                                      <p:cBhvr>
                                        <p:cTn id="116" dur="664" tmFilter="0.0,0.0; 0.25,0.07; 0.50,0.2; 0.75,0.467; 1.0,1.0">
                                          <p:stCondLst>
                                            <p:cond delay="0"/>
                                          </p:stCondLst>
                                        </p:cTn>
                                        <p:tgtEl>
                                          <p:spTgt spid="2">
                                            <p:txEl>
                                              <p:pRg st="10" end="10"/>
                                            </p:txEl>
                                          </p:spTgt>
                                        </p:tgtEl>
                                        <p:attrNameLst>
                                          <p:attrName>ppt_y</p:attrName>
                                        </p:attrNameLst>
                                      </p:cBhvr>
                                      <p:tavLst>
                                        <p:tav tm="0" fmla="#ppt_y-sin(pi*$)/3">
                                          <p:val>
                                            <p:fltVal val="0.5"/>
                                          </p:val>
                                        </p:tav>
                                        <p:tav tm="100000">
                                          <p:val>
                                            <p:fltVal val="1"/>
                                          </p:val>
                                        </p:tav>
                                      </p:tavLst>
                                    </p:anim>
                                    <p:anim calcmode="lin" valueType="num">
                                      <p:cBhvr>
                                        <p:cTn id="117" dur="664" tmFilter="0, 0; 0.125,0.2665; 0.25,0.4; 0.375,0.465; 0.5,0.5;  0.625,0.535; 0.75,0.6; 0.875,0.7335; 1,1">
                                          <p:stCondLst>
                                            <p:cond delay="664"/>
                                          </p:stCondLst>
                                        </p:cTn>
                                        <p:tgtEl>
                                          <p:spTgt spid="2">
                                            <p:txEl>
                                              <p:pRg st="10" end="10"/>
                                            </p:txEl>
                                          </p:spTgt>
                                        </p:tgtEl>
                                        <p:attrNameLst>
                                          <p:attrName>ppt_y</p:attrName>
                                        </p:attrNameLst>
                                      </p:cBhvr>
                                      <p:tavLst>
                                        <p:tav tm="0" fmla="#ppt_y-sin(pi*$)/9">
                                          <p:val>
                                            <p:fltVal val="0"/>
                                          </p:val>
                                        </p:tav>
                                        <p:tav tm="100000">
                                          <p:val>
                                            <p:fltVal val="1"/>
                                          </p:val>
                                        </p:tav>
                                      </p:tavLst>
                                    </p:anim>
                                    <p:anim calcmode="lin" valueType="num">
                                      <p:cBhvr>
                                        <p:cTn id="118" dur="332" tmFilter="0, 0; 0.125,0.2665; 0.25,0.4; 0.375,0.465; 0.5,0.5;  0.625,0.535; 0.75,0.6; 0.875,0.7335; 1,1">
                                          <p:stCondLst>
                                            <p:cond delay="1324"/>
                                          </p:stCondLst>
                                        </p:cTn>
                                        <p:tgtEl>
                                          <p:spTgt spid="2">
                                            <p:txEl>
                                              <p:pRg st="10" end="10"/>
                                            </p:txEl>
                                          </p:spTgt>
                                        </p:tgtEl>
                                        <p:attrNameLst>
                                          <p:attrName>ppt_y</p:attrName>
                                        </p:attrNameLst>
                                      </p:cBhvr>
                                      <p:tavLst>
                                        <p:tav tm="0" fmla="#ppt_y-sin(pi*$)/27">
                                          <p:val>
                                            <p:fltVal val="0"/>
                                          </p:val>
                                        </p:tav>
                                        <p:tav tm="100000">
                                          <p:val>
                                            <p:fltVal val="1"/>
                                          </p:val>
                                        </p:tav>
                                      </p:tavLst>
                                    </p:anim>
                                    <p:anim calcmode="lin" valueType="num">
                                      <p:cBhvr>
                                        <p:cTn id="119" dur="164" tmFilter="0, 0; 0.125,0.2665; 0.25,0.4; 0.375,0.465; 0.5,0.5;  0.625,0.535; 0.75,0.6; 0.875,0.7335; 1,1">
                                          <p:stCondLst>
                                            <p:cond delay="1656"/>
                                          </p:stCondLst>
                                        </p:cTn>
                                        <p:tgtEl>
                                          <p:spTgt spid="2">
                                            <p:txEl>
                                              <p:pRg st="10" end="10"/>
                                            </p:txEl>
                                          </p:spTgt>
                                        </p:tgtEl>
                                        <p:attrNameLst>
                                          <p:attrName>ppt_y</p:attrName>
                                        </p:attrNameLst>
                                      </p:cBhvr>
                                      <p:tavLst>
                                        <p:tav tm="0" fmla="#ppt_y-sin(pi*$)/81">
                                          <p:val>
                                            <p:fltVal val="0"/>
                                          </p:val>
                                        </p:tav>
                                        <p:tav tm="100000">
                                          <p:val>
                                            <p:fltVal val="1"/>
                                          </p:val>
                                        </p:tav>
                                      </p:tavLst>
                                    </p:anim>
                                    <p:animScale>
                                      <p:cBhvr>
                                        <p:cTn id="120" dur="26">
                                          <p:stCondLst>
                                            <p:cond delay="650"/>
                                          </p:stCondLst>
                                        </p:cTn>
                                        <p:tgtEl>
                                          <p:spTgt spid="2">
                                            <p:txEl>
                                              <p:pRg st="10" end="10"/>
                                            </p:txEl>
                                          </p:spTgt>
                                        </p:tgtEl>
                                      </p:cBhvr>
                                      <p:to x="100000" y="60000"/>
                                    </p:animScale>
                                    <p:animScale>
                                      <p:cBhvr>
                                        <p:cTn id="121" dur="166" decel="50000">
                                          <p:stCondLst>
                                            <p:cond delay="676"/>
                                          </p:stCondLst>
                                        </p:cTn>
                                        <p:tgtEl>
                                          <p:spTgt spid="2">
                                            <p:txEl>
                                              <p:pRg st="10" end="10"/>
                                            </p:txEl>
                                          </p:spTgt>
                                        </p:tgtEl>
                                      </p:cBhvr>
                                      <p:to x="100000" y="100000"/>
                                    </p:animScale>
                                    <p:animScale>
                                      <p:cBhvr>
                                        <p:cTn id="122" dur="26">
                                          <p:stCondLst>
                                            <p:cond delay="1312"/>
                                          </p:stCondLst>
                                        </p:cTn>
                                        <p:tgtEl>
                                          <p:spTgt spid="2">
                                            <p:txEl>
                                              <p:pRg st="10" end="10"/>
                                            </p:txEl>
                                          </p:spTgt>
                                        </p:tgtEl>
                                      </p:cBhvr>
                                      <p:to x="100000" y="80000"/>
                                    </p:animScale>
                                    <p:animScale>
                                      <p:cBhvr>
                                        <p:cTn id="123" dur="166" decel="50000">
                                          <p:stCondLst>
                                            <p:cond delay="1338"/>
                                          </p:stCondLst>
                                        </p:cTn>
                                        <p:tgtEl>
                                          <p:spTgt spid="2">
                                            <p:txEl>
                                              <p:pRg st="10" end="10"/>
                                            </p:txEl>
                                          </p:spTgt>
                                        </p:tgtEl>
                                      </p:cBhvr>
                                      <p:to x="100000" y="100000"/>
                                    </p:animScale>
                                    <p:animScale>
                                      <p:cBhvr>
                                        <p:cTn id="124" dur="26">
                                          <p:stCondLst>
                                            <p:cond delay="1642"/>
                                          </p:stCondLst>
                                        </p:cTn>
                                        <p:tgtEl>
                                          <p:spTgt spid="2">
                                            <p:txEl>
                                              <p:pRg st="10" end="10"/>
                                            </p:txEl>
                                          </p:spTgt>
                                        </p:tgtEl>
                                      </p:cBhvr>
                                      <p:to x="100000" y="90000"/>
                                    </p:animScale>
                                    <p:animScale>
                                      <p:cBhvr>
                                        <p:cTn id="125" dur="166" decel="50000">
                                          <p:stCondLst>
                                            <p:cond delay="1668"/>
                                          </p:stCondLst>
                                        </p:cTn>
                                        <p:tgtEl>
                                          <p:spTgt spid="2">
                                            <p:txEl>
                                              <p:pRg st="10" end="10"/>
                                            </p:txEl>
                                          </p:spTgt>
                                        </p:tgtEl>
                                      </p:cBhvr>
                                      <p:to x="100000" y="100000"/>
                                    </p:animScale>
                                    <p:animScale>
                                      <p:cBhvr>
                                        <p:cTn id="126" dur="26">
                                          <p:stCondLst>
                                            <p:cond delay="1808"/>
                                          </p:stCondLst>
                                        </p:cTn>
                                        <p:tgtEl>
                                          <p:spTgt spid="2">
                                            <p:txEl>
                                              <p:pRg st="10" end="10"/>
                                            </p:txEl>
                                          </p:spTgt>
                                        </p:tgtEl>
                                      </p:cBhvr>
                                      <p:to x="100000" y="95000"/>
                                    </p:animScale>
                                    <p:animScale>
                                      <p:cBhvr>
                                        <p:cTn id="127" dur="166" decel="50000">
                                          <p:stCondLst>
                                            <p:cond delay="1834"/>
                                          </p:stCondLst>
                                        </p:cTn>
                                        <p:tgtEl>
                                          <p:spTgt spid="2">
                                            <p:txEl>
                                              <p:pRg st="10" end="10"/>
                                            </p:txEl>
                                          </p:spTgt>
                                        </p:tgtEl>
                                      </p:cBhvr>
                                      <p:to x="100000" y="100000"/>
                                    </p:animScale>
                                  </p:childTnLst>
                                </p:cTn>
                              </p:par>
                            </p:childTnLst>
                          </p:cTn>
                        </p:par>
                      </p:childTnLst>
                    </p:cTn>
                  </p:par>
                  <p:par>
                    <p:cTn id="128" fill="hold">
                      <p:stCondLst>
                        <p:cond delay="indefinite"/>
                      </p:stCondLst>
                      <p:childTnLst>
                        <p:par>
                          <p:cTn id="129" fill="hold">
                            <p:stCondLst>
                              <p:cond delay="0"/>
                            </p:stCondLst>
                            <p:childTnLst>
                              <p:par>
                                <p:cTn id="130" presetID="53" presetClass="entr" presetSubtype="16" fill="hold" nodeType="clickEffect">
                                  <p:stCondLst>
                                    <p:cond delay="0"/>
                                  </p:stCondLst>
                                  <p:childTnLst>
                                    <p:set>
                                      <p:cBhvr>
                                        <p:cTn id="131" dur="1" fill="hold">
                                          <p:stCondLst>
                                            <p:cond delay="0"/>
                                          </p:stCondLst>
                                        </p:cTn>
                                        <p:tgtEl>
                                          <p:spTgt spid="3">
                                            <p:txEl>
                                              <p:pRg st="10" end="10"/>
                                            </p:txEl>
                                          </p:spTgt>
                                        </p:tgtEl>
                                        <p:attrNameLst>
                                          <p:attrName>style.visibility</p:attrName>
                                        </p:attrNameLst>
                                      </p:cBhvr>
                                      <p:to>
                                        <p:strVal val="visible"/>
                                      </p:to>
                                    </p:set>
                                    <p:anim calcmode="lin" valueType="num">
                                      <p:cBhvr>
                                        <p:cTn id="132"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133"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134" dur="500"/>
                                        <p:tgtEl>
                                          <p:spTgt spid="3">
                                            <p:txEl>
                                              <p:pRg st="10" end="10"/>
                                            </p:txEl>
                                          </p:spTgt>
                                        </p:tgtEl>
                                      </p:cBhvr>
                                    </p:animEffect>
                                  </p:childTnLst>
                                </p:cTn>
                              </p:par>
                            </p:childTnLst>
                          </p:cTn>
                        </p:par>
                      </p:childTnLst>
                    </p:cTn>
                  </p:par>
                  <p:par>
                    <p:cTn id="135" fill="hold">
                      <p:stCondLst>
                        <p:cond delay="indefinite"/>
                      </p:stCondLst>
                      <p:childTnLst>
                        <p:par>
                          <p:cTn id="136" fill="hold">
                            <p:stCondLst>
                              <p:cond delay="0"/>
                            </p:stCondLst>
                            <p:childTnLst>
                              <p:par>
                                <p:cTn id="137" presetID="26" presetClass="entr" presetSubtype="0" fill="hold" nodeType="clickEffect">
                                  <p:stCondLst>
                                    <p:cond delay="0"/>
                                  </p:stCondLst>
                                  <p:childTnLst>
                                    <p:set>
                                      <p:cBhvr>
                                        <p:cTn id="138" dur="1" fill="hold">
                                          <p:stCondLst>
                                            <p:cond delay="0"/>
                                          </p:stCondLst>
                                        </p:cTn>
                                        <p:tgtEl>
                                          <p:spTgt spid="2">
                                            <p:txEl>
                                              <p:pRg st="12" end="12"/>
                                            </p:txEl>
                                          </p:spTgt>
                                        </p:tgtEl>
                                        <p:attrNameLst>
                                          <p:attrName>style.visibility</p:attrName>
                                        </p:attrNameLst>
                                      </p:cBhvr>
                                      <p:to>
                                        <p:strVal val="visible"/>
                                      </p:to>
                                    </p:set>
                                    <p:animEffect transition="in" filter="wipe(down)">
                                      <p:cBhvr>
                                        <p:cTn id="139" dur="580">
                                          <p:stCondLst>
                                            <p:cond delay="0"/>
                                          </p:stCondLst>
                                        </p:cTn>
                                        <p:tgtEl>
                                          <p:spTgt spid="2">
                                            <p:txEl>
                                              <p:pRg st="12" end="12"/>
                                            </p:txEl>
                                          </p:spTgt>
                                        </p:tgtEl>
                                      </p:cBhvr>
                                    </p:animEffect>
                                    <p:anim calcmode="lin" valueType="num">
                                      <p:cBhvr>
                                        <p:cTn id="140" dur="1822" tmFilter="0,0; 0.14,0.36; 0.43,0.73; 0.71,0.91; 1.0,1.0">
                                          <p:stCondLst>
                                            <p:cond delay="0"/>
                                          </p:stCondLst>
                                        </p:cTn>
                                        <p:tgtEl>
                                          <p:spTgt spid="2">
                                            <p:txEl>
                                              <p:pRg st="12" end="12"/>
                                            </p:txEl>
                                          </p:spTgt>
                                        </p:tgtEl>
                                        <p:attrNameLst>
                                          <p:attrName>ppt_x</p:attrName>
                                        </p:attrNameLst>
                                      </p:cBhvr>
                                      <p:tavLst>
                                        <p:tav tm="0">
                                          <p:val>
                                            <p:strVal val="#ppt_x-0.25"/>
                                          </p:val>
                                        </p:tav>
                                        <p:tav tm="100000">
                                          <p:val>
                                            <p:strVal val="#ppt_x"/>
                                          </p:val>
                                        </p:tav>
                                      </p:tavLst>
                                    </p:anim>
                                    <p:anim calcmode="lin" valueType="num">
                                      <p:cBhvr>
                                        <p:cTn id="141" dur="664" tmFilter="0.0,0.0; 0.25,0.07; 0.50,0.2; 0.75,0.467; 1.0,1.0">
                                          <p:stCondLst>
                                            <p:cond delay="0"/>
                                          </p:stCondLst>
                                        </p:cTn>
                                        <p:tgtEl>
                                          <p:spTgt spid="2">
                                            <p:txEl>
                                              <p:pRg st="12" end="12"/>
                                            </p:txEl>
                                          </p:spTgt>
                                        </p:tgtEl>
                                        <p:attrNameLst>
                                          <p:attrName>ppt_y</p:attrName>
                                        </p:attrNameLst>
                                      </p:cBhvr>
                                      <p:tavLst>
                                        <p:tav tm="0" fmla="#ppt_y-sin(pi*$)/3">
                                          <p:val>
                                            <p:fltVal val="0.5"/>
                                          </p:val>
                                        </p:tav>
                                        <p:tav tm="100000">
                                          <p:val>
                                            <p:fltVal val="1"/>
                                          </p:val>
                                        </p:tav>
                                      </p:tavLst>
                                    </p:anim>
                                    <p:anim calcmode="lin" valueType="num">
                                      <p:cBhvr>
                                        <p:cTn id="142" dur="664" tmFilter="0, 0; 0.125,0.2665; 0.25,0.4; 0.375,0.465; 0.5,0.5;  0.625,0.535; 0.75,0.6; 0.875,0.7335; 1,1">
                                          <p:stCondLst>
                                            <p:cond delay="664"/>
                                          </p:stCondLst>
                                        </p:cTn>
                                        <p:tgtEl>
                                          <p:spTgt spid="2">
                                            <p:txEl>
                                              <p:pRg st="12" end="12"/>
                                            </p:txEl>
                                          </p:spTgt>
                                        </p:tgtEl>
                                        <p:attrNameLst>
                                          <p:attrName>ppt_y</p:attrName>
                                        </p:attrNameLst>
                                      </p:cBhvr>
                                      <p:tavLst>
                                        <p:tav tm="0" fmla="#ppt_y-sin(pi*$)/9">
                                          <p:val>
                                            <p:fltVal val="0"/>
                                          </p:val>
                                        </p:tav>
                                        <p:tav tm="100000">
                                          <p:val>
                                            <p:fltVal val="1"/>
                                          </p:val>
                                        </p:tav>
                                      </p:tavLst>
                                    </p:anim>
                                    <p:anim calcmode="lin" valueType="num">
                                      <p:cBhvr>
                                        <p:cTn id="143" dur="332" tmFilter="0, 0; 0.125,0.2665; 0.25,0.4; 0.375,0.465; 0.5,0.5;  0.625,0.535; 0.75,0.6; 0.875,0.7335; 1,1">
                                          <p:stCondLst>
                                            <p:cond delay="1324"/>
                                          </p:stCondLst>
                                        </p:cTn>
                                        <p:tgtEl>
                                          <p:spTgt spid="2">
                                            <p:txEl>
                                              <p:pRg st="12" end="12"/>
                                            </p:txEl>
                                          </p:spTgt>
                                        </p:tgtEl>
                                        <p:attrNameLst>
                                          <p:attrName>ppt_y</p:attrName>
                                        </p:attrNameLst>
                                      </p:cBhvr>
                                      <p:tavLst>
                                        <p:tav tm="0" fmla="#ppt_y-sin(pi*$)/27">
                                          <p:val>
                                            <p:fltVal val="0"/>
                                          </p:val>
                                        </p:tav>
                                        <p:tav tm="100000">
                                          <p:val>
                                            <p:fltVal val="1"/>
                                          </p:val>
                                        </p:tav>
                                      </p:tavLst>
                                    </p:anim>
                                    <p:anim calcmode="lin" valueType="num">
                                      <p:cBhvr>
                                        <p:cTn id="144" dur="164" tmFilter="0, 0; 0.125,0.2665; 0.25,0.4; 0.375,0.465; 0.5,0.5;  0.625,0.535; 0.75,0.6; 0.875,0.7335; 1,1">
                                          <p:stCondLst>
                                            <p:cond delay="1656"/>
                                          </p:stCondLst>
                                        </p:cTn>
                                        <p:tgtEl>
                                          <p:spTgt spid="2">
                                            <p:txEl>
                                              <p:pRg st="12" end="12"/>
                                            </p:txEl>
                                          </p:spTgt>
                                        </p:tgtEl>
                                        <p:attrNameLst>
                                          <p:attrName>ppt_y</p:attrName>
                                        </p:attrNameLst>
                                      </p:cBhvr>
                                      <p:tavLst>
                                        <p:tav tm="0" fmla="#ppt_y-sin(pi*$)/81">
                                          <p:val>
                                            <p:fltVal val="0"/>
                                          </p:val>
                                        </p:tav>
                                        <p:tav tm="100000">
                                          <p:val>
                                            <p:fltVal val="1"/>
                                          </p:val>
                                        </p:tav>
                                      </p:tavLst>
                                    </p:anim>
                                    <p:animScale>
                                      <p:cBhvr>
                                        <p:cTn id="145" dur="26">
                                          <p:stCondLst>
                                            <p:cond delay="650"/>
                                          </p:stCondLst>
                                        </p:cTn>
                                        <p:tgtEl>
                                          <p:spTgt spid="2">
                                            <p:txEl>
                                              <p:pRg st="12" end="12"/>
                                            </p:txEl>
                                          </p:spTgt>
                                        </p:tgtEl>
                                      </p:cBhvr>
                                      <p:to x="100000" y="60000"/>
                                    </p:animScale>
                                    <p:animScale>
                                      <p:cBhvr>
                                        <p:cTn id="146" dur="166" decel="50000">
                                          <p:stCondLst>
                                            <p:cond delay="676"/>
                                          </p:stCondLst>
                                        </p:cTn>
                                        <p:tgtEl>
                                          <p:spTgt spid="2">
                                            <p:txEl>
                                              <p:pRg st="12" end="12"/>
                                            </p:txEl>
                                          </p:spTgt>
                                        </p:tgtEl>
                                      </p:cBhvr>
                                      <p:to x="100000" y="100000"/>
                                    </p:animScale>
                                    <p:animScale>
                                      <p:cBhvr>
                                        <p:cTn id="147" dur="26">
                                          <p:stCondLst>
                                            <p:cond delay="1312"/>
                                          </p:stCondLst>
                                        </p:cTn>
                                        <p:tgtEl>
                                          <p:spTgt spid="2">
                                            <p:txEl>
                                              <p:pRg st="12" end="12"/>
                                            </p:txEl>
                                          </p:spTgt>
                                        </p:tgtEl>
                                      </p:cBhvr>
                                      <p:to x="100000" y="80000"/>
                                    </p:animScale>
                                    <p:animScale>
                                      <p:cBhvr>
                                        <p:cTn id="148" dur="166" decel="50000">
                                          <p:stCondLst>
                                            <p:cond delay="1338"/>
                                          </p:stCondLst>
                                        </p:cTn>
                                        <p:tgtEl>
                                          <p:spTgt spid="2">
                                            <p:txEl>
                                              <p:pRg st="12" end="12"/>
                                            </p:txEl>
                                          </p:spTgt>
                                        </p:tgtEl>
                                      </p:cBhvr>
                                      <p:to x="100000" y="100000"/>
                                    </p:animScale>
                                    <p:animScale>
                                      <p:cBhvr>
                                        <p:cTn id="149" dur="26">
                                          <p:stCondLst>
                                            <p:cond delay="1642"/>
                                          </p:stCondLst>
                                        </p:cTn>
                                        <p:tgtEl>
                                          <p:spTgt spid="2">
                                            <p:txEl>
                                              <p:pRg st="12" end="12"/>
                                            </p:txEl>
                                          </p:spTgt>
                                        </p:tgtEl>
                                      </p:cBhvr>
                                      <p:to x="100000" y="90000"/>
                                    </p:animScale>
                                    <p:animScale>
                                      <p:cBhvr>
                                        <p:cTn id="150" dur="166" decel="50000">
                                          <p:stCondLst>
                                            <p:cond delay="1668"/>
                                          </p:stCondLst>
                                        </p:cTn>
                                        <p:tgtEl>
                                          <p:spTgt spid="2">
                                            <p:txEl>
                                              <p:pRg st="12" end="12"/>
                                            </p:txEl>
                                          </p:spTgt>
                                        </p:tgtEl>
                                      </p:cBhvr>
                                      <p:to x="100000" y="100000"/>
                                    </p:animScale>
                                    <p:animScale>
                                      <p:cBhvr>
                                        <p:cTn id="151" dur="26">
                                          <p:stCondLst>
                                            <p:cond delay="1808"/>
                                          </p:stCondLst>
                                        </p:cTn>
                                        <p:tgtEl>
                                          <p:spTgt spid="2">
                                            <p:txEl>
                                              <p:pRg st="12" end="12"/>
                                            </p:txEl>
                                          </p:spTgt>
                                        </p:tgtEl>
                                      </p:cBhvr>
                                      <p:to x="100000" y="95000"/>
                                    </p:animScale>
                                    <p:animScale>
                                      <p:cBhvr>
                                        <p:cTn id="152" dur="166" decel="50000">
                                          <p:stCondLst>
                                            <p:cond delay="1834"/>
                                          </p:stCondLst>
                                        </p:cTn>
                                        <p:tgtEl>
                                          <p:spTgt spid="2">
                                            <p:txEl>
                                              <p:pRg st="12" end="12"/>
                                            </p:txEl>
                                          </p:spTgt>
                                        </p:tgtEl>
                                      </p:cBhvr>
                                      <p:to x="100000" y="100000"/>
                                    </p:animScale>
                                  </p:childTnLst>
                                </p:cTn>
                              </p:par>
                            </p:childTnLst>
                          </p:cTn>
                        </p:par>
                      </p:childTnLst>
                    </p:cTn>
                  </p:par>
                  <p:par>
                    <p:cTn id="153" fill="hold">
                      <p:stCondLst>
                        <p:cond delay="indefinite"/>
                      </p:stCondLst>
                      <p:childTnLst>
                        <p:par>
                          <p:cTn id="154" fill="hold">
                            <p:stCondLst>
                              <p:cond delay="0"/>
                            </p:stCondLst>
                            <p:childTnLst>
                              <p:par>
                                <p:cTn id="155" presetID="53" presetClass="entr" presetSubtype="16" fill="hold" nodeType="clickEffect">
                                  <p:stCondLst>
                                    <p:cond delay="0"/>
                                  </p:stCondLst>
                                  <p:childTnLst>
                                    <p:set>
                                      <p:cBhvr>
                                        <p:cTn id="156" dur="1" fill="hold">
                                          <p:stCondLst>
                                            <p:cond delay="0"/>
                                          </p:stCondLst>
                                        </p:cTn>
                                        <p:tgtEl>
                                          <p:spTgt spid="3">
                                            <p:txEl>
                                              <p:pRg st="12" end="12"/>
                                            </p:txEl>
                                          </p:spTgt>
                                        </p:tgtEl>
                                        <p:attrNameLst>
                                          <p:attrName>style.visibility</p:attrName>
                                        </p:attrNameLst>
                                      </p:cBhvr>
                                      <p:to>
                                        <p:strVal val="visible"/>
                                      </p:to>
                                    </p:set>
                                    <p:anim calcmode="lin" valueType="num">
                                      <p:cBhvr>
                                        <p:cTn id="157"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158" dur="500" fill="hold"/>
                                        <p:tgtEl>
                                          <p:spTgt spid="3">
                                            <p:txEl>
                                              <p:pRg st="12" end="12"/>
                                            </p:txEl>
                                          </p:spTgt>
                                        </p:tgtEl>
                                        <p:attrNameLst>
                                          <p:attrName>ppt_h</p:attrName>
                                        </p:attrNameLst>
                                      </p:cBhvr>
                                      <p:tavLst>
                                        <p:tav tm="0">
                                          <p:val>
                                            <p:fltVal val="0"/>
                                          </p:val>
                                        </p:tav>
                                        <p:tav tm="100000">
                                          <p:val>
                                            <p:strVal val="#ppt_h"/>
                                          </p:val>
                                        </p:tav>
                                      </p:tavLst>
                                    </p:anim>
                                    <p:animEffect transition="in" filter="fade">
                                      <p:cBhvr>
                                        <p:cTn id="159"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271" y="228600"/>
            <a:ext cx="11838215" cy="6001643"/>
          </a:xfrm>
          <a:prstGeom prst="rect">
            <a:avLst/>
          </a:prstGeom>
          <a:noFill/>
        </p:spPr>
        <p:txBody>
          <a:bodyPr wrap="square" rtlCol="0">
            <a:spAutoFit/>
          </a:bodyPr>
          <a:lstStyle/>
          <a:p>
            <a:r>
              <a:rPr lang="en-US" sz="3200" dirty="0" smtClean="0"/>
              <a:t>Task:</a:t>
            </a:r>
          </a:p>
          <a:p>
            <a:pPr marL="514350" indent="-514350">
              <a:buAutoNum type="arabicPeriod"/>
            </a:pPr>
            <a:r>
              <a:rPr lang="en-US" sz="3200" dirty="0" smtClean="0"/>
              <a:t>In your groups, choose five questions about immigration that “have possibility.”  Make sure these are topics that you are interested in learning more about and finding out what others think.</a:t>
            </a:r>
          </a:p>
          <a:p>
            <a:pPr marL="514350" indent="-514350">
              <a:buAutoNum type="arabicPeriod"/>
            </a:pPr>
            <a:r>
              <a:rPr lang="en-US" sz="3200" dirty="0" smtClean="0"/>
              <a:t>Work together to develop those questions using the Kaplan icons and the question stems provided at your table.</a:t>
            </a:r>
          </a:p>
          <a:p>
            <a:pPr marL="514350" indent="-514350">
              <a:buAutoNum type="arabicPeriod"/>
            </a:pPr>
            <a:r>
              <a:rPr lang="en-US" sz="3200" dirty="0" smtClean="0"/>
              <a:t>Neatly write out your best four revamped questions and give them to Mrs. Smith.</a:t>
            </a:r>
          </a:p>
          <a:p>
            <a:pPr marL="514350" indent="-514350">
              <a:buAutoNum type="arabicPeriod"/>
            </a:pPr>
            <a:r>
              <a:rPr lang="en-US" sz="3200" dirty="0" smtClean="0"/>
              <a:t>Once all the questions have been compiled, choose your favorite four questions for preparation for the Socratic Seminar on November 10 (A-day) or November 12 (B-day).</a:t>
            </a:r>
          </a:p>
          <a:p>
            <a:pPr marL="514350" indent="-514350">
              <a:buAutoNum type="arabicPeriod"/>
            </a:pPr>
            <a:endParaRPr lang="en-US" sz="3200" dirty="0"/>
          </a:p>
        </p:txBody>
      </p:sp>
    </p:spTree>
    <p:extLst>
      <p:ext uri="{BB962C8B-B14F-4D97-AF65-F5344CB8AC3E}">
        <p14:creationId xmlns:p14="http://schemas.microsoft.com/office/powerpoint/2010/main" val="3653781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514600" y="2910455"/>
            <a:ext cx="7772400" cy="1470025"/>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SOCRATIC SEMINAR</a:t>
            </a:r>
            <a:endParaRPr lang="el-GR" dirty="0"/>
          </a:p>
        </p:txBody>
      </p:sp>
      <p:sp>
        <p:nvSpPr>
          <p:cNvPr id="3" name="Rectangle 3"/>
          <p:cNvSpPr txBox="1">
            <a:spLocks noChangeArrowheads="1"/>
          </p:cNvSpPr>
          <p:nvPr/>
        </p:nvSpPr>
        <p:spPr>
          <a:xfrm>
            <a:off x="2886891" y="4560661"/>
            <a:ext cx="8007531" cy="1752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smtClean="0"/>
              <a:t>Asking questions to clarify learning…..</a:t>
            </a:r>
            <a:endParaRPr lang="el-GR" sz="3200" dirty="0"/>
          </a:p>
        </p:txBody>
      </p:sp>
      <p:pic>
        <p:nvPicPr>
          <p:cNvPr id="4" name="Picture 4" descr="MCj0237216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44983" y="478995"/>
            <a:ext cx="4362994" cy="2431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1778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929" y="228600"/>
            <a:ext cx="11723914" cy="6494085"/>
          </a:xfrm>
          <a:prstGeom prst="rect">
            <a:avLst/>
          </a:prstGeom>
          <a:noFill/>
        </p:spPr>
        <p:txBody>
          <a:bodyPr wrap="square" rtlCol="0">
            <a:spAutoFit/>
          </a:bodyPr>
          <a:lstStyle/>
          <a:p>
            <a:r>
              <a:rPr lang="en-US" sz="3200" dirty="0" smtClean="0"/>
              <a:t>Expectations:</a:t>
            </a:r>
          </a:p>
          <a:p>
            <a:pPr marL="514350" indent="-514350">
              <a:buAutoNum type="arabicPeriod"/>
            </a:pPr>
            <a:r>
              <a:rPr lang="en-US" sz="3200" dirty="0" smtClean="0"/>
              <a:t>You will work on your answers to these questions over the course of the next 2 weeks.  Do not put them off until the night before.</a:t>
            </a:r>
          </a:p>
          <a:p>
            <a:pPr marL="514350" indent="-514350">
              <a:buAutoNum type="arabicPeriod"/>
            </a:pPr>
            <a:r>
              <a:rPr lang="en-US" sz="3200" dirty="0" smtClean="0"/>
              <a:t>Your answers will be in paragraph form with supporting evidence from your class notes, readings, and individual research.</a:t>
            </a:r>
          </a:p>
          <a:p>
            <a:pPr marL="514350" indent="-514350">
              <a:buAutoNum type="arabicPeriod"/>
            </a:pPr>
            <a:r>
              <a:rPr lang="en-US" sz="3200" dirty="0" smtClean="0"/>
              <a:t>Your answers will be typed (one-inch margins, double-spaced, academic font, 11-12 pt.).  They will be assessed for accurate information regarding immigration in the United States over time.  </a:t>
            </a:r>
          </a:p>
          <a:p>
            <a:pPr marL="514350" indent="-514350">
              <a:buAutoNum type="arabicPeriod"/>
            </a:pPr>
            <a:r>
              <a:rPr lang="en-US" sz="3200" dirty="0" smtClean="0"/>
              <a:t>On the day of the Socratic Seminar, you will come prepared with your work.  If not, you will work on your answers during the seminar and will have to make-up the seminar at a later date after-school.</a:t>
            </a:r>
          </a:p>
          <a:p>
            <a:pPr marL="514350" indent="-514350">
              <a:buAutoNum type="arabicPeriod"/>
            </a:pPr>
            <a:endParaRPr lang="en-US" sz="3200" dirty="0"/>
          </a:p>
        </p:txBody>
      </p:sp>
    </p:spTree>
    <p:extLst>
      <p:ext uri="{BB962C8B-B14F-4D97-AF65-F5344CB8AC3E}">
        <p14:creationId xmlns:p14="http://schemas.microsoft.com/office/powerpoint/2010/main" val="35859149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8203" y="563671"/>
            <a:ext cx="10609545" cy="4154984"/>
          </a:xfrm>
          <a:prstGeom prst="rect">
            <a:avLst/>
          </a:prstGeom>
          <a:noFill/>
        </p:spPr>
        <p:txBody>
          <a:bodyPr wrap="square" rtlCol="0">
            <a:spAutoFit/>
          </a:bodyPr>
          <a:lstStyle/>
          <a:p>
            <a:r>
              <a:rPr lang="en-US" sz="4400" dirty="0"/>
              <a:t>Exit ticket:  </a:t>
            </a:r>
            <a:endParaRPr lang="en-US" sz="4400" dirty="0" smtClean="0"/>
          </a:p>
          <a:p>
            <a:endParaRPr lang="en-US" sz="4400" dirty="0" smtClean="0"/>
          </a:p>
          <a:p>
            <a:pPr marL="571500" indent="-571500">
              <a:buFont typeface="Arial" panose="020B0604020202020204" pitchFamily="34" charset="0"/>
              <a:buChar char="•"/>
            </a:pPr>
            <a:r>
              <a:rPr lang="en-US" sz="4400" dirty="0" smtClean="0"/>
              <a:t>What </a:t>
            </a:r>
            <a:r>
              <a:rPr lang="en-US" sz="4400" dirty="0"/>
              <a:t>questions do you still have about the Socratic Seminar?  </a:t>
            </a:r>
            <a:endParaRPr lang="en-US" sz="4400" dirty="0" smtClean="0"/>
          </a:p>
          <a:p>
            <a:pPr marL="571500" indent="-571500">
              <a:buFont typeface="Arial" panose="020B0604020202020204" pitchFamily="34" charset="0"/>
              <a:buChar char="•"/>
            </a:pPr>
            <a:r>
              <a:rPr lang="en-US" sz="4400" dirty="0" smtClean="0"/>
              <a:t>What </a:t>
            </a:r>
            <a:r>
              <a:rPr lang="en-US" sz="4400" dirty="0"/>
              <a:t>are you looking forward to and what concerns </a:t>
            </a:r>
            <a:r>
              <a:rPr lang="en-US" sz="4400" dirty="0" smtClean="0"/>
              <a:t>you about the Socratic Seminar?</a:t>
            </a:r>
            <a:endParaRPr lang="en-US" sz="4400" dirty="0"/>
          </a:p>
        </p:txBody>
      </p:sp>
    </p:spTree>
    <p:extLst>
      <p:ext uri="{BB962C8B-B14F-4D97-AF65-F5344CB8AC3E}">
        <p14:creationId xmlns:p14="http://schemas.microsoft.com/office/powerpoint/2010/main" val="1527863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Socra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533400"/>
            <a:ext cx="1219200" cy="1828800"/>
          </a:xfrm>
          <a:prstGeom prst="rect">
            <a:avLst/>
          </a:prstGeom>
          <a:noFill/>
          <a:extLst>
            <a:ext uri="{909E8E84-426E-40DD-AFC4-6F175D3DCCD1}">
              <a14:hiddenFill xmlns:a14="http://schemas.microsoft.com/office/drawing/2010/main">
                <a:solidFill>
                  <a:srgbClr val="FFFFFF"/>
                </a:solidFill>
              </a14:hiddenFill>
            </a:ext>
          </a:extLst>
        </p:spPr>
      </p:pic>
      <p:sp>
        <p:nvSpPr>
          <p:cNvPr id="3078" name="Text Box 6"/>
          <p:cNvSpPr txBox="1">
            <a:spLocks noChangeArrowheads="1"/>
          </p:cNvSpPr>
          <p:nvPr/>
        </p:nvSpPr>
        <p:spPr bwMode="auto">
          <a:xfrm>
            <a:off x="3962400" y="533400"/>
            <a:ext cx="5943600" cy="538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4000"/>
              <a:t>Who was Socrates?</a:t>
            </a:r>
          </a:p>
          <a:p>
            <a:pPr>
              <a:spcBef>
                <a:spcPct val="50000"/>
              </a:spcBef>
            </a:pPr>
            <a:r>
              <a:rPr lang="en-US" sz="3200"/>
              <a:t>Socrates (ca. 470-399 BC) was a Classical Greek philosopher who developed a Theory of Knowledge.  Socrates was convinced that the surest way to attain reliable knowledge was through the practice of disciplined conversation.  He called this method </a:t>
            </a:r>
            <a:r>
              <a:rPr lang="en-US" sz="3200" i="1"/>
              <a:t>dialectic</a:t>
            </a:r>
            <a:r>
              <a:rPr lang="en-US" sz="3200"/>
              <a:t>.</a:t>
            </a:r>
            <a:endParaRPr lang="el-GR" sz="3200"/>
          </a:p>
        </p:txBody>
      </p:sp>
    </p:spTree>
    <p:extLst>
      <p:ext uri="{BB962C8B-B14F-4D97-AF65-F5344CB8AC3E}">
        <p14:creationId xmlns:p14="http://schemas.microsoft.com/office/powerpoint/2010/main" val="135766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l"/>
            <a:r>
              <a:rPr lang="en-US" sz="4000">
                <a:solidFill>
                  <a:srgbClr val="FF0000"/>
                </a:solidFill>
              </a:rPr>
              <a:t>How did Socrates </a:t>
            </a:r>
            <a:br>
              <a:rPr lang="en-US" sz="4000">
                <a:solidFill>
                  <a:srgbClr val="FF0000"/>
                </a:solidFill>
              </a:rPr>
            </a:br>
            <a:r>
              <a:rPr lang="en-US" sz="4000">
                <a:solidFill>
                  <a:srgbClr val="FF0000"/>
                </a:solidFill>
              </a:rPr>
              <a:t>use the dialectic?</a:t>
            </a:r>
            <a:endParaRPr lang="el-GR" sz="4000">
              <a:solidFill>
                <a:srgbClr val="FF0000"/>
              </a:solidFill>
            </a:endParaRPr>
          </a:p>
        </p:txBody>
      </p:sp>
      <p:sp>
        <p:nvSpPr>
          <p:cNvPr id="5123" name="Rectangle 3"/>
          <p:cNvSpPr>
            <a:spLocks noGrp="1" noChangeArrowheads="1"/>
          </p:cNvSpPr>
          <p:nvPr>
            <p:ph type="body" idx="1"/>
          </p:nvPr>
        </p:nvSpPr>
        <p:spPr/>
        <p:txBody>
          <a:bodyPr/>
          <a:lstStyle/>
          <a:p>
            <a:pPr>
              <a:lnSpc>
                <a:spcPct val="90000"/>
              </a:lnSpc>
            </a:pPr>
            <a:r>
              <a:rPr lang="en-US"/>
              <a:t>Socrates would begin with a discussion of the obvious aspects of any problem.  He believed that through the process of dialogue, where all parties were forced to clarify their ideas, the final outcome of the conversation would be a clear statement of what was meant.  He assumed that by progressively correcting incomplete or inaccurate notions, one could coax the truth out of anyone.</a:t>
            </a:r>
            <a:endParaRPr lang="el-GR"/>
          </a:p>
        </p:txBody>
      </p:sp>
      <p:pic>
        <p:nvPicPr>
          <p:cNvPr id="5125" name="Picture 5" descr="MCj0287176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2400" y="228601"/>
            <a:ext cx="1866900" cy="1363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269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solidFill>
                  <a:srgbClr val="FF0000"/>
                </a:solidFill>
              </a:rPr>
              <a:t>What is a Socratic Seminar?</a:t>
            </a:r>
            <a:endParaRPr lang="el-GR">
              <a:solidFill>
                <a:srgbClr val="FF0000"/>
              </a:solidFill>
            </a:endParaRPr>
          </a:p>
        </p:txBody>
      </p:sp>
      <p:sp>
        <p:nvSpPr>
          <p:cNvPr id="6147" name="Rectangle 3"/>
          <p:cNvSpPr>
            <a:spLocks noGrp="1" noChangeArrowheads="1"/>
          </p:cNvSpPr>
          <p:nvPr>
            <p:ph type="body" idx="1"/>
          </p:nvPr>
        </p:nvSpPr>
        <p:spPr/>
        <p:txBody>
          <a:bodyPr/>
          <a:lstStyle/>
          <a:p>
            <a:r>
              <a:rPr lang="en-US"/>
              <a:t>A Socratic Seminar is a method to try to understand information by creating a dialectic in class.</a:t>
            </a:r>
          </a:p>
          <a:p>
            <a:r>
              <a:rPr lang="en-US"/>
              <a:t>In a Socratic Seminar, participants seek deeper understanding of complex ideas through rigorously thoughtful dialogue, rather than by memorizing bits of information.</a:t>
            </a:r>
            <a:endParaRPr lang="el-GR"/>
          </a:p>
        </p:txBody>
      </p:sp>
    </p:spTree>
    <p:extLst>
      <p:ext uri="{BB962C8B-B14F-4D97-AF65-F5344CB8AC3E}">
        <p14:creationId xmlns:p14="http://schemas.microsoft.com/office/powerpoint/2010/main" val="1032312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l"/>
            <a:r>
              <a:rPr lang="en-US">
                <a:solidFill>
                  <a:srgbClr val="FF0000"/>
                </a:solidFill>
              </a:rPr>
              <a:t>So, how does this work?</a:t>
            </a:r>
            <a:endParaRPr lang="el-GR">
              <a:solidFill>
                <a:srgbClr val="FF0000"/>
              </a:solidFill>
            </a:endParaRPr>
          </a:p>
        </p:txBody>
      </p:sp>
      <p:sp>
        <p:nvSpPr>
          <p:cNvPr id="7171" name="Rectangle 3"/>
          <p:cNvSpPr>
            <a:spLocks noGrp="1" noChangeArrowheads="1"/>
          </p:cNvSpPr>
          <p:nvPr>
            <p:ph type="body" idx="1"/>
          </p:nvPr>
        </p:nvSpPr>
        <p:spPr/>
        <p:txBody>
          <a:bodyPr/>
          <a:lstStyle/>
          <a:p>
            <a:pPr marL="609600" indent="-609600">
              <a:buNone/>
            </a:pPr>
            <a:r>
              <a:rPr lang="en-US"/>
              <a:t>First, you MUST be prepared:</a:t>
            </a:r>
          </a:p>
          <a:p>
            <a:pPr marL="609600" indent="-609600">
              <a:buNone/>
            </a:pPr>
            <a:r>
              <a:rPr lang="en-US"/>
              <a:t>1)  You need a topic.</a:t>
            </a:r>
          </a:p>
          <a:p>
            <a:pPr marL="609600" indent="-609600">
              <a:buNone/>
            </a:pPr>
            <a:r>
              <a:rPr lang="en-US"/>
              <a:t>2)  You need some questions that are good thinking questions that you think would be good discussion starters.  Avoid the “yes/no answer” variety.</a:t>
            </a:r>
          </a:p>
          <a:p>
            <a:pPr marL="609600" indent="-609600">
              <a:buNone/>
            </a:pPr>
            <a:r>
              <a:rPr lang="en-US"/>
              <a:t>3)  You need to be prepared with background information, some points you want to make about the topic, and several open-ended questions.</a:t>
            </a:r>
            <a:endParaRPr lang="el-GR"/>
          </a:p>
        </p:txBody>
      </p:sp>
      <p:pic>
        <p:nvPicPr>
          <p:cNvPr id="7172" name="Picture 4"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29600" y="304801"/>
            <a:ext cx="1752600" cy="1736725"/>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MCj0299063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1" y="5410201"/>
            <a:ext cx="822325" cy="919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80546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7171">
                                            <p:txEl>
                                              <p:pRg st="0" end="0"/>
                                            </p:txEl>
                                          </p:spTgt>
                                        </p:tgtEl>
                                        <p:attrNameLst>
                                          <p:attrName>style.visibility</p:attrName>
                                        </p:attrNameLst>
                                      </p:cBhvr>
                                      <p:to>
                                        <p:strVal val="visible"/>
                                      </p:to>
                                    </p:set>
                                  </p:childTnLst>
                                </p:cTn>
                              </p:par>
                            </p:childTnLst>
                          </p:cTn>
                        </p:par>
                        <p:par>
                          <p:cTn id="10" fill="hold" nodeType="afterGroup">
                            <p:stCondLst>
                              <p:cond delay="0"/>
                            </p:stCondLst>
                            <p:childTnLst>
                              <p:par>
                                <p:cTn id="11" presetID="9" presetClass="entr" presetSubtype="0" fill="hold" nodeType="after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Effect transition="in" filter="dissolve">
                                      <p:cBhvr>
                                        <p:cTn id="13" dur="3000"/>
                                        <p:tgtEl>
                                          <p:spTgt spid="7171">
                                            <p:txEl>
                                              <p:pRg st="1" end="1"/>
                                            </p:txEl>
                                          </p:spTgt>
                                        </p:tgtEl>
                                      </p:cBhvr>
                                    </p:animEffect>
                                  </p:childTnLst>
                                </p:cTn>
                              </p:par>
                            </p:childTnLst>
                          </p:cTn>
                        </p:par>
                        <p:par>
                          <p:cTn id="14" fill="hold" nodeType="afterGroup">
                            <p:stCondLst>
                              <p:cond delay="3000"/>
                            </p:stCondLst>
                            <p:childTnLst>
                              <p:par>
                                <p:cTn id="15" presetID="9" presetClass="entr" presetSubtype="0" fill="hold" nodeType="after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dissolve">
                                      <p:cBhvr>
                                        <p:cTn id="17" dur="3000"/>
                                        <p:tgtEl>
                                          <p:spTgt spid="7171">
                                            <p:txEl>
                                              <p:pRg st="2" end="2"/>
                                            </p:txEl>
                                          </p:spTgt>
                                        </p:tgtEl>
                                      </p:cBhvr>
                                    </p:animEffect>
                                  </p:childTnLst>
                                </p:cTn>
                              </p:par>
                            </p:childTnLst>
                          </p:cTn>
                        </p:par>
                        <p:par>
                          <p:cTn id="18" fill="hold" nodeType="afterGroup">
                            <p:stCondLst>
                              <p:cond delay="6000"/>
                            </p:stCondLst>
                            <p:childTnLst>
                              <p:par>
                                <p:cTn id="19" presetID="9" presetClass="entr" presetSubtype="0" fill="hold" nodeType="after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dissolve">
                                      <p:cBhvr>
                                        <p:cTn id="21" dur="3000"/>
                                        <p:tgtEl>
                                          <p:spTgt spid="7171">
                                            <p:txEl>
                                              <p:pRg st="3" end="3"/>
                                            </p:txEl>
                                          </p:spTgt>
                                        </p:tgtEl>
                                      </p:cBhvr>
                                    </p:animEffect>
                                  </p:childTnLst>
                                </p:cTn>
                              </p:par>
                            </p:childTnLst>
                          </p:cTn>
                        </p:par>
                        <p:par>
                          <p:cTn id="22" fill="hold" nodeType="afterGroup">
                            <p:stCondLst>
                              <p:cond delay="9000"/>
                            </p:stCondLst>
                            <p:childTnLst>
                              <p:par>
                                <p:cTn id="23" presetID="0" presetClass="path" presetSubtype="0" accel="50000" decel="50000" fill="hold" nodeType="afterEffect">
                                  <p:stCondLst>
                                    <p:cond delay="0"/>
                                  </p:stCondLst>
                                  <p:childTnLst>
                                    <p:animMotion origin="layout" path="M 0.04496 0.01433 C 0.05191 -0.01364 0.04601 0.01271 0.04496 -0.05804 C 0.0441 -0.1133 0.04375 -0.16856 0.04323 -0.22382 C 0.04635 -0.24463 0.04722 -0.26567 0.04844 -0.28694 C 0.04792 -0.30567 0.04774 -0.3244 0.0467 -0.34312 C 0.04583 -0.35885 0.04792 -0.38405 0.03785 -0.39677 C 0.03385 -0.41295 0.02934 -0.42474 0.01858 -0.43422 C 0.01493 -0.44162 0.01024 -0.44393 0.00625 -0.45064 C -0.00903 -0.47584 -0.02604 -0.47908 -0.04809 -0.48786 C -0.0599 -0.49249 -0.07101 -0.49711 -0.08316 -0.49966 C -0.2059 -0.49896 -0.32882 -0.49873 -0.45156 -0.49734 C -0.46563 -0.49711 -0.48837 -0.49388 -0.5007 -0.48555 C -0.51719 -0.47445 -0.48941 -0.48833 -0.51649 -0.4763 C -0.51823 -0.47561 -0.5217 -0.47399 -0.5217 -0.47376 C -0.5316 -0.46012 -0.54653 -0.45734 -0.55851 -0.44809 C -0.56649 -0.44208 -0.5691 -0.43954 -0.57795 -0.43653 C -0.58403 -0.42035 -0.57778 -0.43191 -0.58663 -0.42474 C -0.59097 -0.42127 -0.59427 -0.41526 -0.59896 -0.41318 C -0.60573 -0.41018 -0.61215 -0.40763 -0.61823 -0.40139 C -0.62847 -0.39052 -0.62361 -0.39376 -0.63229 -0.38983 C -0.64097 -0.37272 -0.62934 -0.3926 -0.64288 -0.38035 C -0.64462 -0.37873 -0.64479 -0.37526 -0.64636 -0.37341 C -0.64896 -0.37041 -0.65243 -0.36925 -0.65504 -0.36648 C -0.66545 -0.35492 -0.66754 -0.3452 -0.67622 -0.33364 C -0.67986 -0.31931 -0.68438 -0.30659 -0.68663 -0.29156 C -0.68611 -0.23237 -0.68646 -0.17318 -0.6849 -0.11399 C -0.68472 -0.10497 -0.67813 -0.09827 -0.67431 -0.09064 C -0.67309 -0.08833 -0.67083 -0.0837 -0.67083 -0.08347 C -0.66684 -0.0622 -0.66424 -0.06544 -0.65156 -0.04856 C -0.64688 -0.04231 -0.63924 -0.02775 -0.63924 -0.02752 C -0.63212 0.00115 -0.61667 0.0178 -0.59896 0.03537 C -0.58854 0.04555 -0.58038 0.05641 -0.5691 0.06589 C -0.56354 0.07052 -0.55434 0.07098 -0.54809 0.07283 C -0.53785 0.07584 -0.52899 0.07815 -0.51823 0.07977 C -0.50313 0.08624 -0.5007 0.08902 -0.48333 0.09156 C -0.44514 0.09086 -0.40712 0.09133 -0.3691 0.08925 C -0.36545 0.08902 -0.35851 0.08462 -0.35851 0.08485 C -0.3533 0.07745 -0.3467 0.07468 -0.34097 0.06821 C -0.33125 0.05711 -0.33976 0.06543 -0.33229 0.0541 C -0.33004 0.05086 -0.32726 0.04832 -0.32517 0.04485 C -0.32257 0.04046 -0.3184 0.03075 -0.3184 0.03098 C -0.31476 0.01248 -0.31528 -0.01179 -0.33056 -0.01827 C -0.34531 -0.03307 -0.35486 -0.03538 -0.37257 -0.03931 C -0.38142 -0.03862 -0.39028 -0.03885 -0.39896 -0.037 C -0.4066 -0.03538 -0.41111 -0.01642 -0.41476 -0.00902 C -0.4184 0.02034 -0.42153 0.04809 -0.40243 0.06589 C -0.39774 0.08462 -0.3875 0.08902 -0.37431 0.09156 C -0.36458 0.09595 -0.36511 0.09826 -0.3533 0.10081 C -0.28594 0.09919 -0.27726 0.11491 -0.23785 0.08925 C -0.22587 0.07283 -0.21094 0.06081 -0.19896 0.04485 C -0.19653 0.03514 -0.1941 0.02844 -0.19896 0.01665 C -0.20191 0.00925 -0.20955 0.0074 -0.21476 0.00277 C -0.21649 0.00115 -0.21997 -0.00185 -0.21997 -0.00162 C -0.25955 0.00069 -0.25382 -0.01087 -0.26215 0.02381 C -0.26163 0.03537 -0.26198 0.04717 -0.26042 0.05873 C -0.26007 0.06104 -0.25764 0.06173 -0.25677 0.06358 C -0.2559 0.06566 -0.25608 0.06844 -0.25504 0.07052 C -0.25052 0.0793 -0.24392 0.08023 -0.23785 0.08462 C -0.23125 0.08902 -0.23333 0.09063 -0.22552 0.09387 C -0.21198 0.09919 -0.21858 0.09341 -0.20955 0.09849 C -0.20712 0.09988 -0.20504 0.10243 -0.20243 0.10312 C -0.19323 0.10566 -0.18403 0.10566 -0.17465 0.10797 C -0.16615 0.10705 -0.15781 0.10728 -0.14983 0.10543 C -0.14774 0.10497 -0.14653 0.10196 -0.14462 0.10081 C -0.13767 0.09618 -0.13177 0.0948 -0.12535 0.08925 C -0.12118 0.07237 -0.11632 0.07792 -0.10764 0.06589 C -0.10313 0.05965 -0.10104 0.05295 -0.09896 0.04485 C -0.10104 0.00347 -0.1007 0.0215 -0.1007 -0.00902 " pathEditMode="relative" rAng="0" ptsTypes="fffffffffffffffffffffffffffffffffffffffffffffffffffffffffffffffffffA">
                                      <p:cBhvr>
                                        <p:cTn id="24" dur="3000" fill="hold"/>
                                        <p:tgtEl>
                                          <p:spTgt spid="7174"/>
                                        </p:tgtEl>
                                        <p:attrNameLst>
                                          <p:attrName>ppt_x</p:attrName>
                                          <p:attrName>ppt_y</p:attrName>
                                        </p:attrNameLst>
                                      </p:cBhvr>
                                      <p:rCtr x="-36233" y="-2067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838200" y="1124294"/>
            <a:ext cx="10515600" cy="4351338"/>
          </a:xfrm>
        </p:spPr>
        <p:txBody>
          <a:bodyPr/>
          <a:lstStyle/>
          <a:p>
            <a:r>
              <a:rPr lang="en-US" dirty="0"/>
              <a:t>As a participant in a Socratic Seminar, you carry the burden of responsibility for the quality of the seminar.  Good seminars occur when participants study their information in advance, listen actively, share their ideas and questions in response to the ideas and questions of others, and search for evidence in the text to support their ideas.</a:t>
            </a:r>
            <a:endParaRPr lang="el-GR" dirty="0"/>
          </a:p>
        </p:txBody>
      </p:sp>
      <p:sp>
        <p:nvSpPr>
          <p:cNvPr id="8196" name="Rectangle 4"/>
          <p:cNvSpPr>
            <a:spLocks noGrp="1" noChangeArrowheads="1"/>
          </p:cNvSpPr>
          <p:nvPr>
            <p:ph type="title"/>
          </p:nvPr>
        </p:nvSpPr>
        <p:spPr>
          <a:xfrm>
            <a:off x="838200" y="365126"/>
            <a:ext cx="10515600" cy="759168"/>
          </a:xfrm>
        </p:spPr>
        <p:txBody>
          <a:bodyPr/>
          <a:lstStyle/>
          <a:p>
            <a:r>
              <a:rPr lang="en-US" dirty="0">
                <a:solidFill>
                  <a:srgbClr val="FF0000"/>
                </a:solidFill>
              </a:rPr>
              <a:t>So what do I do?</a:t>
            </a:r>
            <a:endParaRPr lang="el-GR" dirty="0">
              <a:solidFill>
                <a:srgbClr val="FF0000"/>
              </a:solidFill>
            </a:endParaRPr>
          </a:p>
        </p:txBody>
      </p:sp>
      <p:pic>
        <p:nvPicPr>
          <p:cNvPr id="6148" name="Picture 4" descr="https://www.waketech.edu/sites/default/files/imagecache/Home_Page_Slider/Strengthen-basic-skill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1984" y="3842744"/>
            <a:ext cx="3756025" cy="24997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cx.aos.ask.com/question/aq/1400px-788px/why-is-active-listening-important_9785c4f0-743f-482c-927e-638d276ebdc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7259" y="3569339"/>
            <a:ext cx="5399314" cy="3035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881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500"/>
                                  </p:stCondLst>
                                  <p:childTnLst>
                                    <p:set>
                                      <p:cBhvr>
                                        <p:cTn id="6" dur="1" fill="hold">
                                          <p:stCondLst>
                                            <p:cond delay="0"/>
                                          </p:stCondLst>
                                        </p:cTn>
                                        <p:tgtEl>
                                          <p:spTgt spid="8195"/>
                                        </p:tgtEl>
                                        <p:attrNameLst>
                                          <p:attrName>style.visibility</p:attrName>
                                        </p:attrNameLst>
                                      </p:cBhvr>
                                      <p:to>
                                        <p:strVal val="visible"/>
                                      </p:to>
                                    </p:set>
                                    <p:anim calcmode="lin" valueType="num">
                                      <p:cBhvr additive="base">
                                        <p:cTn id="7" dur="1000" fill="hold"/>
                                        <p:tgtEl>
                                          <p:spTgt spid="8195"/>
                                        </p:tgtEl>
                                        <p:attrNameLst>
                                          <p:attrName>ppt_x</p:attrName>
                                        </p:attrNameLst>
                                      </p:cBhvr>
                                      <p:tavLst>
                                        <p:tav tm="0">
                                          <p:val>
                                            <p:strVal val="#ppt_x"/>
                                          </p:val>
                                        </p:tav>
                                        <p:tav tm="100000">
                                          <p:val>
                                            <p:strVal val="#ppt_x"/>
                                          </p:val>
                                        </p:tav>
                                      </p:tavLst>
                                    </p:anim>
                                    <p:anim calcmode="lin" valueType="num">
                                      <p:cBhvr additive="base">
                                        <p:cTn id="8" dur="1000" fill="hold"/>
                                        <p:tgtEl>
                                          <p:spTgt spid="819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500"/>
                                  </p:stCondLst>
                                  <p:childTnLst>
                                    <p:set>
                                      <p:cBhvr>
                                        <p:cTn id="10" dur="1" fill="hold">
                                          <p:stCondLst>
                                            <p:cond delay="0"/>
                                          </p:stCondLst>
                                        </p:cTn>
                                        <p:tgtEl>
                                          <p:spTgt spid="6148"/>
                                        </p:tgtEl>
                                        <p:attrNameLst>
                                          <p:attrName>style.visibility</p:attrName>
                                        </p:attrNameLst>
                                      </p:cBhvr>
                                      <p:to>
                                        <p:strVal val="visible"/>
                                      </p:to>
                                    </p:set>
                                    <p:anim calcmode="lin" valueType="num">
                                      <p:cBhvr additive="base">
                                        <p:cTn id="11" dur="2000" fill="hold"/>
                                        <p:tgtEl>
                                          <p:spTgt spid="6148"/>
                                        </p:tgtEl>
                                        <p:attrNameLst>
                                          <p:attrName>ppt_x</p:attrName>
                                        </p:attrNameLst>
                                      </p:cBhvr>
                                      <p:tavLst>
                                        <p:tav tm="0">
                                          <p:val>
                                            <p:strVal val="#ppt_x"/>
                                          </p:val>
                                        </p:tav>
                                        <p:tav tm="100000">
                                          <p:val>
                                            <p:strVal val="#ppt_x"/>
                                          </p:val>
                                        </p:tav>
                                      </p:tavLst>
                                    </p:anim>
                                    <p:anim calcmode="lin" valueType="num">
                                      <p:cBhvr additive="base">
                                        <p:cTn id="12" dur="2000" fill="hold"/>
                                        <p:tgtEl>
                                          <p:spTgt spid="614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0"/>
                                  </p:stCondLst>
                                  <p:childTnLst>
                                    <p:set>
                                      <p:cBhvr>
                                        <p:cTn id="14" dur="1" fill="hold">
                                          <p:stCondLst>
                                            <p:cond delay="0"/>
                                          </p:stCondLst>
                                        </p:cTn>
                                        <p:tgtEl>
                                          <p:spTgt spid="6150"/>
                                        </p:tgtEl>
                                        <p:attrNameLst>
                                          <p:attrName>style.visibility</p:attrName>
                                        </p:attrNameLst>
                                      </p:cBhvr>
                                      <p:to>
                                        <p:strVal val="visible"/>
                                      </p:to>
                                    </p:set>
                                    <p:anim calcmode="lin" valueType="num">
                                      <p:cBhvr additive="base">
                                        <p:cTn id="15" dur="3000" fill="hold"/>
                                        <p:tgtEl>
                                          <p:spTgt spid="6150"/>
                                        </p:tgtEl>
                                        <p:attrNameLst>
                                          <p:attrName>ppt_x</p:attrName>
                                        </p:attrNameLst>
                                      </p:cBhvr>
                                      <p:tavLst>
                                        <p:tav tm="0">
                                          <p:val>
                                            <p:strVal val="#ppt_x"/>
                                          </p:val>
                                        </p:tav>
                                        <p:tav tm="100000">
                                          <p:val>
                                            <p:strVal val="#ppt_x"/>
                                          </p:val>
                                        </p:tav>
                                      </p:tavLst>
                                    </p:anim>
                                    <p:anim calcmode="lin" valueType="num">
                                      <p:cBhvr additive="base">
                                        <p:cTn id="16" dur="3000" fill="hold"/>
                                        <p:tgtEl>
                                          <p:spTgt spid="61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p:txBody>
          <a:bodyPr/>
          <a:lstStyle/>
          <a:p>
            <a:pPr algn="ctr"/>
            <a:r>
              <a:rPr lang="en-US" sz="4000" dirty="0">
                <a:solidFill>
                  <a:srgbClr val="FF0000"/>
                </a:solidFill>
              </a:rPr>
              <a:t>What is the difference between</a:t>
            </a:r>
            <a:r>
              <a:rPr lang="en-US" sz="4000" dirty="0"/>
              <a:t> </a:t>
            </a:r>
            <a:r>
              <a:rPr lang="en-US" sz="4000" dirty="0" smtClean="0"/>
              <a:t/>
            </a:r>
            <a:br>
              <a:rPr lang="en-US" sz="4000" dirty="0" smtClean="0"/>
            </a:br>
            <a:r>
              <a:rPr lang="en-US" sz="4000" dirty="0" smtClean="0"/>
              <a:t>DIALOGUE </a:t>
            </a:r>
            <a:r>
              <a:rPr lang="en-US" sz="4000" dirty="0">
                <a:solidFill>
                  <a:srgbClr val="FF0000"/>
                </a:solidFill>
              </a:rPr>
              <a:t>and</a:t>
            </a:r>
            <a:r>
              <a:rPr lang="en-US" sz="4000" dirty="0"/>
              <a:t> </a:t>
            </a:r>
            <a:r>
              <a:rPr lang="en-US" sz="4000" i="1" dirty="0"/>
              <a:t>DEBATE</a:t>
            </a:r>
            <a:r>
              <a:rPr lang="en-US" sz="4000" dirty="0"/>
              <a:t>?</a:t>
            </a:r>
            <a:endParaRPr lang="el-GR" sz="4000" dirty="0"/>
          </a:p>
        </p:txBody>
      </p:sp>
      <p:sp>
        <p:nvSpPr>
          <p:cNvPr id="12294" name="Rectangle 6"/>
          <p:cNvSpPr>
            <a:spLocks noGrp="1" noChangeArrowheads="1"/>
          </p:cNvSpPr>
          <p:nvPr>
            <p:ph type="body" sz="half" idx="1"/>
          </p:nvPr>
        </p:nvSpPr>
        <p:spPr>
          <a:xfrm>
            <a:off x="838200" y="1690688"/>
            <a:ext cx="5181600" cy="4351338"/>
          </a:xfrm>
        </p:spPr>
        <p:txBody>
          <a:bodyPr/>
          <a:lstStyle/>
          <a:p>
            <a:pPr>
              <a:lnSpc>
                <a:spcPct val="90000"/>
              </a:lnSpc>
            </a:pPr>
            <a:r>
              <a:rPr lang="en-US" sz="2400" dirty="0"/>
              <a:t>collaborative; multiple sides work toward shared understanding</a:t>
            </a:r>
          </a:p>
          <a:p>
            <a:pPr>
              <a:lnSpc>
                <a:spcPct val="90000"/>
              </a:lnSpc>
            </a:pPr>
            <a:r>
              <a:rPr lang="en-US" sz="2400" dirty="0"/>
              <a:t>one listens to understand, to make meaning, and find common ground</a:t>
            </a:r>
          </a:p>
          <a:p>
            <a:pPr>
              <a:lnSpc>
                <a:spcPct val="90000"/>
              </a:lnSpc>
            </a:pPr>
            <a:r>
              <a:rPr lang="en-US" sz="2400" dirty="0"/>
              <a:t>respects all the other participants and seeks not to alienate or offend</a:t>
            </a:r>
          </a:p>
          <a:p>
            <a:pPr>
              <a:lnSpc>
                <a:spcPct val="90000"/>
              </a:lnSpc>
            </a:pPr>
            <a:r>
              <a:rPr lang="en-US" sz="2400" dirty="0"/>
              <a:t>remains open-ended</a:t>
            </a:r>
            <a:endParaRPr lang="el-GR" sz="2400" dirty="0"/>
          </a:p>
        </p:txBody>
      </p:sp>
      <p:sp>
        <p:nvSpPr>
          <p:cNvPr id="12295" name="Rectangle 7"/>
          <p:cNvSpPr>
            <a:spLocks noGrp="1" noChangeArrowheads="1"/>
          </p:cNvSpPr>
          <p:nvPr>
            <p:ph type="body" sz="half" idx="2"/>
          </p:nvPr>
        </p:nvSpPr>
        <p:spPr>
          <a:xfrm>
            <a:off x="6172200" y="1600200"/>
            <a:ext cx="4038600" cy="4038600"/>
          </a:xfrm>
        </p:spPr>
        <p:txBody>
          <a:bodyPr/>
          <a:lstStyle/>
          <a:p>
            <a:pPr>
              <a:lnSpc>
                <a:spcPct val="90000"/>
              </a:lnSpc>
            </a:pPr>
            <a:r>
              <a:rPr lang="en-US" sz="2400" i="1"/>
              <a:t>oppositional; two opposing sides try to prove each other wrong</a:t>
            </a:r>
          </a:p>
          <a:p>
            <a:pPr>
              <a:lnSpc>
                <a:spcPct val="90000"/>
              </a:lnSpc>
            </a:pPr>
            <a:r>
              <a:rPr lang="en-US" sz="2400" i="1"/>
              <a:t>one listens to find flaws, spot differences, and to counter arguments</a:t>
            </a:r>
          </a:p>
          <a:p>
            <a:pPr>
              <a:lnSpc>
                <a:spcPct val="90000"/>
              </a:lnSpc>
            </a:pPr>
            <a:r>
              <a:rPr lang="en-US" sz="2400" i="1"/>
              <a:t>rebuts contrary positions and may belittle or deprecate other participants</a:t>
            </a:r>
          </a:p>
          <a:p>
            <a:pPr>
              <a:lnSpc>
                <a:spcPct val="90000"/>
              </a:lnSpc>
            </a:pPr>
            <a:r>
              <a:rPr lang="en-US" sz="2400" i="1"/>
              <a:t>demands a conclusion</a:t>
            </a:r>
            <a:endParaRPr lang="el-GR" sz="2400" i="1"/>
          </a:p>
        </p:txBody>
      </p:sp>
      <p:pic>
        <p:nvPicPr>
          <p:cNvPr id="12296" name="Picture 8" descr="MCj0156005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1" y="5181600"/>
            <a:ext cx="1408113" cy="1481138"/>
          </a:xfrm>
          <a:prstGeom prst="rect">
            <a:avLst/>
          </a:prstGeom>
          <a:noFill/>
          <a:extLst>
            <a:ext uri="{909E8E84-426E-40DD-AFC4-6F175D3DCCD1}">
              <a14:hiddenFill xmlns:a14="http://schemas.microsoft.com/office/drawing/2010/main">
                <a:solidFill>
                  <a:srgbClr val="FFFFFF"/>
                </a:solidFill>
              </a14:hiddenFill>
            </a:ext>
          </a:extLst>
        </p:spPr>
      </p:pic>
      <p:pic>
        <p:nvPicPr>
          <p:cNvPr id="12297" name="Picture 9" descr="MCPE01590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5486400"/>
            <a:ext cx="1447800" cy="120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81293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2294">
                                            <p:txEl>
                                              <p:pRg st="0" end="0"/>
                                            </p:txEl>
                                          </p:spTgt>
                                        </p:tgtEl>
                                        <p:attrNameLst>
                                          <p:attrName>style.visibility</p:attrName>
                                        </p:attrNameLst>
                                      </p:cBhvr>
                                      <p:to>
                                        <p:strVal val="visible"/>
                                      </p:to>
                                    </p:set>
                                    <p:animEffect transition="in" filter="box(in)">
                                      <p:cBhvr>
                                        <p:cTn id="7" dur="3000"/>
                                        <p:tgtEl>
                                          <p:spTgt spid="12294">
                                            <p:txEl>
                                              <p:pRg st="0" end="0"/>
                                            </p:txEl>
                                          </p:spTgt>
                                        </p:tgtEl>
                                      </p:cBhvr>
                                    </p:animEffect>
                                  </p:childTnLst>
                                </p:cTn>
                              </p:par>
                            </p:childTnLst>
                          </p:cTn>
                        </p:par>
                        <p:par>
                          <p:cTn id="8" fill="hold" nodeType="afterGroup">
                            <p:stCondLst>
                              <p:cond delay="3000"/>
                            </p:stCondLst>
                            <p:childTnLst>
                              <p:par>
                                <p:cTn id="9" presetID="4" presetClass="entr" presetSubtype="16" fill="hold" nodeType="afterEffect">
                                  <p:stCondLst>
                                    <p:cond delay="0"/>
                                  </p:stCondLst>
                                  <p:childTnLst>
                                    <p:set>
                                      <p:cBhvr>
                                        <p:cTn id="10" dur="1" fill="hold">
                                          <p:stCondLst>
                                            <p:cond delay="0"/>
                                          </p:stCondLst>
                                        </p:cTn>
                                        <p:tgtEl>
                                          <p:spTgt spid="12294">
                                            <p:txEl>
                                              <p:pRg st="1" end="1"/>
                                            </p:txEl>
                                          </p:spTgt>
                                        </p:tgtEl>
                                        <p:attrNameLst>
                                          <p:attrName>style.visibility</p:attrName>
                                        </p:attrNameLst>
                                      </p:cBhvr>
                                      <p:to>
                                        <p:strVal val="visible"/>
                                      </p:to>
                                    </p:set>
                                    <p:animEffect transition="in" filter="box(in)">
                                      <p:cBhvr>
                                        <p:cTn id="11" dur="3000"/>
                                        <p:tgtEl>
                                          <p:spTgt spid="12294">
                                            <p:txEl>
                                              <p:pRg st="1" end="1"/>
                                            </p:txEl>
                                          </p:spTgt>
                                        </p:tgtEl>
                                      </p:cBhvr>
                                    </p:animEffect>
                                  </p:childTnLst>
                                </p:cTn>
                              </p:par>
                            </p:childTnLst>
                          </p:cTn>
                        </p:par>
                        <p:par>
                          <p:cTn id="12" fill="hold" nodeType="afterGroup">
                            <p:stCondLst>
                              <p:cond delay="6000"/>
                            </p:stCondLst>
                            <p:childTnLst>
                              <p:par>
                                <p:cTn id="13" presetID="4" presetClass="entr" presetSubtype="16" fill="hold" nodeType="afterEffect">
                                  <p:stCondLst>
                                    <p:cond delay="0"/>
                                  </p:stCondLst>
                                  <p:childTnLst>
                                    <p:set>
                                      <p:cBhvr>
                                        <p:cTn id="14" dur="1" fill="hold">
                                          <p:stCondLst>
                                            <p:cond delay="0"/>
                                          </p:stCondLst>
                                        </p:cTn>
                                        <p:tgtEl>
                                          <p:spTgt spid="12294">
                                            <p:txEl>
                                              <p:pRg st="2" end="2"/>
                                            </p:txEl>
                                          </p:spTgt>
                                        </p:tgtEl>
                                        <p:attrNameLst>
                                          <p:attrName>style.visibility</p:attrName>
                                        </p:attrNameLst>
                                      </p:cBhvr>
                                      <p:to>
                                        <p:strVal val="visible"/>
                                      </p:to>
                                    </p:set>
                                    <p:animEffect transition="in" filter="box(in)">
                                      <p:cBhvr>
                                        <p:cTn id="15" dur="3000"/>
                                        <p:tgtEl>
                                          <p:spTgt spid="12294">
                                            <p:txEl>
                                              <p:pRg st="2" end="2"/>
                                            </p:txEl>
                                          </p:spTgt>
                                        </p:tgtEl>
                                      </p:cBhvr>
                                    </p:animEffect>
                                  </p:childTnLst>
                                </p:cTn>
                              </p:par>
                            </p:childTnLst>
                          </p:cTn>
                        </p:par>
                        <p:par>
                          <p:cTn id="16" fill="hold" nodeType="afterGroup">
                            <p:stCondLst>
                              <p:cond delay="9000"/>
                            </p:stCondLst>
                            <p:childTnLst>
                              <p:par>
                                <p:cTn id="17" presetID="4" presetClass="entr" presetSubtype="16" fill="hold" nodeType="afterEffect">
                                  <p:stCondLst>
                                    <p:cond delay="0"/>
                                  </p:stCondLst>
                                  <p:childTnLst>
                                    <p:set>
                                      <p:cBhvr>
                                        <p:cTn id="18" dur="1" fill="hold">
                                          <p:stCondLst>
                                            <p:cond delay="0"/>
                                          </p:stCondLst>
                                        </p:cTn>
                                        <p:tgtEl>
                                          <p:spTgt spid="12294">
                                            <p:txEl>
                                              <p:pRg st="3" end="3"/>
                                            </p:txEl>
                                          </p:spTgt>
                                        </p:tgtEl>
                                        <p:attrNameLst>
                                          <p:attrName>style.visibility</p:attrName>
                                        </p:attrNameLst>
                                      </p:cBhvr>
                                      <p:to>
                                        <p:strVal val="visible"/>
                                      </p:to>
                                    </p:set>
                                    <p:animEffect transition="in" filter="box(in)">
                                      <p:cBhvr>
                                        <p:cTn id="19" dur="3000"/>
                                        <p:tgtEl>
                                          <p:spTgt spid="12294">
                                            <p:txEl>
                                              <p:pRg st="3" end="3"/>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12295">
                                            <p:txEl>
                                              <p:pRg st="0" end="0"/>
                                            </p:txEl>
                                          </p:spTgt>
                                        </p:tgtEl>
                                        <p:attrNameLst>
                                          <p:attrName>style.visibility</p:attrName>
                                        </p:attrNameLst>
                                      </p:cBhvr>
                                      <p:to>
                                        <p:strVal val="visible"/>
                                      </p:to>
                                    </p:set>
                                    <p:anim calcmode="lin" valueType="num">
                                      <p:cBhvr additive="base">
                                        <p:cTn id="24" dur="3000" fill="hold"/>
                                        <p:tgtEl>
                                          <p:spTgt spid="12295">
                                            <p:txEl>
                                              <p:pRg st="0" end="0"/>
                                            </p:txEl>
                                          </p:spTgt>
                                        </p:tgtEl>
                                        <p:attrNameLst>
                                          <p:attrName>ppt_x</p:attrName>
                                        </p:attrNameLst>
                                      </p:cBhvr>
                                      <p:tavLst>
                                        <p:tav tm="0">
                                          <p:val>
                                            <p:strVal val="#ppt_x"/>
                                          </p:val>
                                        </p:tav>
                                        <p:tav tm="100000">
                                          <p:val>
                                            <p:strVal val="#ppt_x"/>
                                          </p:val>
                                        </p:tav>
                                      </p:tavLst>
                                    </p:anim>
                                    <p:anim calcmode="lin" valueType="num">
                                      <p:cBhvr additive="base">
                                        <p:cTn id="25" dur="3000" fill="hold"/>
                                        <p:tgtEl>
                                          <p:spTgt spid="12295">
                                            <p:txEl>
                                              <p:pRg st="0" end="0"/>
                                            </p:txEl>
                                          </p:spTgt>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3000"/>
                            </p:stCondLst>
                            <p:childTnLst>
                              <p:par>
                                <p:cTn id="27" presetID="2" presetClass="entr" presetSubtype="4" fill="hold" nodeType="afterEffect">
                                  <p:stCondLst>
                                    <p:cond delay="0"/>
                                  </p:stCondLst>
                                  <p:childTnLst>
                                    <p:set>
                                      <p:cBhvr>
                                        <p:cTn id="28" dur="1" fill="hold">
                                          <p:stCondLst>
                                            <p:cond delay="0"/>
                                          </p:stCondLst>
                                        </p:cTn>
                                        <p:tgtEl>
                                          <p:spTgt spid="12295">
                                            <p:txEl>
                                              <p:pRg st="1" end="1"/>
                                            </p:txEl>
                                          </p:spTgt>
                                        </p:tgtEl>
                                        <p:attrNameLst>
                                          <p:attrName>style.visibility</p:attrName>
                                        </p:attrNameLst>
                                      </p:cBhvr>
                                      <p:to>
                                        <p:strVal val="visible"/>
                                      </p:to>
                                    </p:set>
                                    <p:anim calcmode="lin" valueType="num">
                                      <p:cBhvr additive="base">
                                        <p:cTn id="29" dur="3000" fill="hold"/>
                                        <p:tgtEl>
                                          <p:spTgt spid="12295">
                                            <p:txEl>
                                              <p:pRg st="1" end="1"/>
                                            </p:txEl>
                                          </p:spTgt>
                                        </p:tgtEl>
                                        <p:attrNameLst>
                                          <p:attrName>ppt_x</p:attrName>
                                        </p:attrNameLst>
                                      </p:cBhvr>
                                      <p:tavLst>
                                        <p:tav tm="0">
                                          <p:val>
                                            <p:strVal val="#ppt_x"/>
                                          </p:val>
                                        </p:tav>
                                        <p:tav tm="100000">
                                          <p:val>
                                            <p:strVal val="#ppt_x"/>
                                          </p:val>
                                        </p:tav>
                                      </p:tavLst>
                                    </p:anim>
                                    <p:anim calcmode="lin" valueType="num">
                                      <p:cBhvr additive="base">
                                        <p:cTn id="30" dur="3000" fill="hold"/>
                                        <p:tgtEl>
                                          <p:spTgt spid="12295">
                                            <p:txEl>
                                              <p:pRg st="1" end="1"/>
                                            </p:txEl>
                                          </p:spTgt>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6000"/>
                            </p:stCondLst>
                            <p:childTnLst>
                              <p:par>
                                <p:cTn id="32" presetID="2" presetClass="entr" presetSubtype="4" fill="hold" nodeType="afterEffect">
                                  <p:stCondLst>
                                    <p:cond delay="0"/>
                                  </p:stCondLst>
                                  <p:childTnLst>
                                    <p:set>
                                      <p:cBhvr>
                                        <p:cTn id="33" dur="1" fill="hold">
                                          <p:stCondLst>
                                            <p:cond delay="0"/>
                                          </p:stCondLst>
                                        </p:cTn>
                                        <p:tgtEl>
                                          <p:spTgt spid="12295">
                                            <p:txEl>
                                              <p:pRg st="2" end="2"/>
                                            </p:txEl>
                                          </p:spTgt>
                                        </p:tgtEl>
                                        <p:attrNameLst>
                                          <p:attrName>style.visibility</p:attrName>
                                        </p:attrNameLst>
                                      </p:cBhvr>
                                      <p:to>
                                        <p:strVal val="visible"/>
                                      </p:to>
                                    </p:set>
                                    <p:anim calcmode="lin" valueType="num">
                                      <p:cBhvr additive="base">
                                        <p:cTn id="34" dur="3000" fill="hold"/>
                                        <p:tgtEl>
                                          <p:spTgt spid="12295">
                                            <p:txEl>
                                              <p:pRg st="2" end="2"/>
                                            </p:txEl>
                                          </p:spTgt>
                                        </p:tgtEl>
                                        <p:attrNameLst>
                                          <p:attrName>ppt_x</p:attrName>
                                        </p:attrNameLst>
                                      </p:cBhvr>
                                      <p:tavLst>
                                        <p:tav tm="0">
                                          <p:val>
                                            <p:strVal val="#ppt_x"/>
                                          </p:val>
                                        </p:tav>
                                        <p:tav tm="100000">
                                          <p:val>
                                            <p:strVal val="#ppt_x"/>
                                          </p:val>
                                        </p:tav>
                                      </p:tavLst>
                                    </p:anim>
                                    <p:anim calcmode="lin" valueType="num">
                                      <p:cBhvr additive="base">
                                        <p:cTn id="35" dur="3000" fill="hold"/>
                                        <p:tgtEl>
                                          <p:spTgt spid="12295">
                                            <p:txEl>
                                              <p:pRg st="2" end="2"/>
                                            </p:txEl>
                                          </p:spTgt>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9000"/>
                            </p:stCondLst>
                            <p:childTnLst>
                              <p:par>
                                <p:cTn id="37" presetID="2" presetClass="entr" presetSubtype="4" fill="hold" nodeType="afterEffect">
                                  <p:stCondLst>
                                    <p:cond delay="0"/>
                                  </p:stCondLst>
                                  <p:childTnLst>
                                    <p:set>
                                      <p:cBhvr>
                                        <p:cTn id="38" dur="1" fill="hold">
                                          <p:stCondLst>
                                            <p:cond delay="0"/>
                                          </p:stCondLst>
                                        </p:cTn>
                                        <p:tgtEl>
                                          <p:spTgt spid="12295">
                                            <p:txEl>
                                              <p:pRg st="3" end="3"/>
                                            </p:txEl>
                                          </p:spTgt>
                                        </p:tgtEl>
                                        <p:attrNameLst>
                                          <p:attrName>style.visibility</p:attrName>
                                        </p:attrNameLst>
                                      </p:cBhvr>
                                      <p:to>
                                        <p:strVal val="visible"/>
                                      </p:to>
                                    </p:set>
                                    <p:anim calcmode="lin" valueType="num">
                                      <p:cBhvr additive="base">
                                        <p:cTn id="39" dur="3000" fill="hold"/>
                                        <p:tgtEl>
                                          <p:spTgt spid="12295">
                                            <p:txEl>
                                              <p:pRg st="3" end="3"/>
                                            </p:txEl>
                                          </p:spTgt>
                                        </p:tgtEl>
                                        <p:attrNameLst>
                                          <p:attrName>ppt_x</p:attrName>
                                        </p:attrNameLst>
                                      </p:cBhvr>
                                      <p:tavLst>
                                        <p:tav tm="0">
                                          <p:val>
                                            <p:strVal val="#ppt_x"/>
                                          </p:val>
                                        </p:tav>
                                        <p:tav tm="100000">
                                          <p:val>
                                            <p:strVal val="#ppt_x"/>
                                          </p:val>
                                        </p:tav>
                                      </p:tavLst>
                                    </p:anim>
                                    <p:anim calcmode="lin" valueType="num">
                                      <p:cBhvr additive="base">
                                        <p:cTn id="40" dur="3000" fill="hold"/>
                                        <p:tgtEl>
                                          <p:spTgt spid="12295">
                                            <p:txEl>
                                              <p:pRg st="3" end="3"/>
                                            </p:txEl>
                                          </p:spTgt>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12000"/>
                            </p:stCondLst>
                            <p:childTnLst>
                              <p:par>
                                <p:cTn id="42" presetID="21" presetClass="entr" presetSubtype="4" fill="hold" nodeType="afterEffect">
                                  <p:stCondLst>
                                    <p:cond delay="0"/>
                                  </p:stCondLst>
                                  <p:childTnLst>
                                    <p:set>
                                      <p:cBhvr>
                                        <p:cTn id="43" dur="1" fill="hold">
                                          <p:stCondLst>
                                            <p:cond delay="0"/>
                                          </p:stCondLst>
                                        </p:cTn>
                                        <p:tgtEl>
                                          <p:spTgt spid="12296"/>
                                        </p:tgtEl>
                                        <p:attrNameLst>
                                          <p:attrName>style.visibility</p:attrName>
                                        </p:attrNameLst>
                                      </p:cBhvr>
                                      <p:to>
                                        <p:strVal val="visible"/>
                                      </p:to>
                                    </p:set>
                                    <p:animEffect transition="in" filter="wheel(4)">
                                      <p:cBhvr>
                                        <p:cTn id="44" dur="2000"/>
                                        <p:tgtEl>
                                          <p:spTgt spid="12296"/>
                                        </p:tgtEl>
                                      </p:cBhvr>
                                    </p:animEffect>
                                  </p:childTnLst>
                                </p:cTn>
                              </p:par>
                            </p:childTnLst>
                          </p:cTn>
                        </p:par>
                        <p:par>
                          <p:cTn id="45" fill="hold" nodeType="afterGroup">
                            <p:stCondLst>
                              <p:cond delay="14000"/>
                            </p:stCondLst>
                            <p:childTnLst>
                              <p:par>
                                <p:cTn id="46" presetID="21" presetClass="entr" presetSubtype="4" fill="hold" nodeType="afterEffect">
                                  <p:stCondLst>
                                    <p:cond delay="0"/>
                                  </p:stCondLst>
                                  <p:childTnLst>
                                    <p:set>
                                      <p:cBhvr>
                                        <p:cTn id="47" dur="1" fill="hold">
                                          <p:stCondLst>
                                            <p:cond delay="0"/>
                                          </p:stCondLst>
                                        </p:cTn>
                                        <p:tgtEl>
                                          <p:spTgt spid="12297"/>
                                        </p:tgtEl>
                                        <p:attrNameLst>
                                          <p:attrName>style.visibility</p:attrName>
                                        </p:attrNameLst>
                                      </p:cBhvr>
                                      <p:to>
                                        <p:strVal val="visible"/>
                                      </p:to>
                                    </p:set>
                                    <p:animEffect transition="in" filter="wheel(4)">
                                      <p:cBhvr>
                                        <p:cTn id="48" dur="2000"/>
                                        <p:tgtEl>
                                          <p:spTgt spid="12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7995" y="237995"/>
            <a:ext cx="11786991" cy="5016758"/>
          </a:xfrm>
          <a:prstGeom prst="rect">
            <a:avLst/>
          </a:prstGeom>
          <a:noFill/>
        </p:spPr>
        <p:txBody>
          <a:bodyPr wrap="square" rtlCol="0">
            <a:spAutoFit/>
          </a:bodyPr>
          <a:lstStyle/>
          <a:p>
            <a:r>
              <a:rPr lang="en-US" sz="3200" dirty="0" smtClean="0"/>
              <a:t>How do we make good questions so we have something interesting to talk about?</a:t>
            </a:r>
          </a:p>
          <a:p>
            <a:endParaRPr lang="en-US" sz="3200" dirty="0"/>
          </a:p>
          <a:p>
            <a:pPr marL="514350" indent="-514350">
              <a:buAutoNum type="arabicPeriod"/>
            </a:pPr>
            <a:r>
              <a:rPr lang="en-US" sz="3200" dirty="0" smtClean="0"/>
              <a:t>Do some research so you have some background information on the topic.</a:t>
            </a:r>
          </a:p>
          <a:p>
            <a:pPr marL="514350" indent="-514350">
              <a:buAutoNum type="arabicPeriod"/>
            </a:pPr>
            <a:r>
              <a:rPr lang="en-US" sz="3200" dirty="0" smtClean="0"/>
              <a:t>Create questions that are open-ended.  If there is only one right answer, it is not open-ended.</a:t>
            </a:r>
          </a:p>
          <a:p>
            <a:pPr marL="514350" indent="-514350">
              <a:buAutoNum type="arabicPeriod"/>
            </a:pPr>
            <a:r>
              <a:rPr lang="en-US" sz="3200" dirty="0" smtClean="0"/>
              <a:t>Ask questions that require participants to back up what they say with facts or evidence from a text.</a:t>
            </a:r>
          </a:p>
          <a:p>
            <a:pPr marL="514350" indent="-514350">
              <a:buAutoNum type="arabicPeriod"/>
            </a:pPr>
            <a:r>
              <a:rPr lang="en-US" sz="3200" dirty="0" smtClean="0"/>
              <a:t>Ask questions that help others think about the topic.</a:t>
            </a:r>
          </a:p>
        </p:txBody>
      </p:sp>
    </p:spTree>
    <p:extLst>
      <p:ext uri="{BB962C8B-B14F-4D97-AF65-F5344CB8AC3E}">
        <p14:creationId xmlns:p14="http://schemas.microsoft.com/office/powerpoint/2010/main" val="35679594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TotalTime>
  <Words>958</Words>
  <Application>Microsoft Office PowerPoint</Application>
  <PresentationFormat>Widescreen</PresentationFormat>
  <Paragraphs>77</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Socratic Seminar:  Immigration</vt:lpstr>
      <vt:lpstr>PowerPoint Presentation</vt:lpstr>
      <vt:lpstr>PowerPoint Presentation</vt:lpstr>
      <vt:lpstr>How did Socrates  use the dialectic?</vt:lpstr>
      <vt:lpstr>What is a Socratic Seminar?</vt:lpstr>
      <vt:lpstr>So, how does this work?</vt:lpstr>
      <vt:lpstr>So what do I do?</vt:lpstr>
      <vt:lpstr>What is the difference between  DIALOGUE and DEBATE?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Cathy Peterson</dc:creator>
  <cp:lastModifiedBy>Vickie J. Dean</cp:lastModifiedBy>
  <cp:revision>17</cp:revision>
  <dcterms:created xsi:type="dcterms:W3CDTF">2015-10-21T15:41:28Z</dcterms:created>
  <dcterms:modified xsi:type="dcterms:W3CDTF">2016-10-27T12:05:11Z</dcterms:modified>
</cp:coreProperties>
</file>